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9" r:id="rId7"/>
    <p:sldId id="258" r:id="rId8"/>
    <p:sldId id="260" r:id="rId9"/>
    <p:sldId id="261" r:id="rId10"/>
    <p:sldId id="262" r:id="rId11"/>
    <p:sldId id="263" r:id="rId12"/>
    <p:sldId id="264" r:id="rId13"/>
    <p:sldId id="265" r:id="rId14"/>
    <p:sldId id="266"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6" d="100"/>
          <a:sy n="116" d="100"/>
        </p:scale>
        <p:origin x="150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9382926-025C-4492-A007-36A806BCA0F4}" type="datetimeFigureOut">
              <a:rPr lang="es-ES" smtClean="0"/>
              <a:t>13/07/2016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AAC946-410E-4677-B1D6-226A086D226C}" type="slidenum">
              <a:rPr lang="es-ES" smtClean="0"/>
              <a:t>‹Nº›</a:t>
            </a:fld>
            <a:endParaRPr lang="es-ES"/>
          </a:p>
        </p:txBody>
      </p:sp>
    </p:spTree>
    <p:extLst>
      <p:ext uri="{BB962C8B-B14F-4D97-AF65-F5344CB8AC3E}">
        <p14:creationId xmlns:p14="http://schemas.microsoft.com/office/powerpoint/2010/main" val="39057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9382926-025C-4492-A007-36A806BCA0F4}" type="datetimeFigureOut">
              <a:rPr lang="es-ES" smtClean="0"/>
              <a:t>13/07/2016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AAC946-410E-4677-B1D6-226A086D226C}" type="slidenum">
              <a:rPr lang="es-ES" smtClean="0"/>
              <a:t>‹Nº›</a:t>
            </a:fld>
            <a:endParaRPr lang="es-ES"/>
          </a:p>
        </p:txBody>
      </p:sp>
    </p:spTree>
    <p:extLst>
      <p:ext uri="{BB962C8B-B14F-4D97-AF65-F5344CB8AC3E}">
        <p14:creationId xmlns:p14="http://schemas.microsoft.com/office/powerpoint/2010/main" val="1306738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9382926-025C-4492-A007-36A806BCA0F4}" type="datetimeFigureOut">
              <a:rPr lang="es-ES" smtClean="0"/>
              <a:t>13/07/2016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AAC946-410E-4677-B1D6-226A086D226C}" type="slidenum">
              <a:rPr lang="es-ES" smtClean="0"/>
              <a:t>‹Nº›</a:t>
            </a:fld>
            <a:endParaRPr lang="es-ES"/>
          </a:p>
        </p:txBody>
      </p:sp>
    </p:spTree>
    <p:extLst>
      <p:ext uri="{BB962C8B-B14F-4D97-AF65-F5344CB8AC3E}">
        <p14:creationId xmlns:p14="http://schemas.microsoft.com/office/powerpoint/2010/main" val="3401391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9382926-025C-4492-A007-36A806BCA0F4}" type="datetimeFigureOut">
              <a:rPr lang="es-ES" smtClean="0"/>
              <a:t>13/07/2016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AAC946-410E-4677-B1D6-226A086D226C}" type="slidenum">
              <a:rPr lang="es-ES" smtClean="0"/>
              <a:t>‹Nº›</a:t>
            </a:fld>
            <a:endParaRPr lang="es-ES"/>
          </a:p>
        </p:txBody>
      </p:sp>
    </p:spTree>
    <p:extLst>
      <p:ext uri="{BB962C8B-B14F-4D97-AF65-F5344CB8AC3E}">
        <p14:creationId xmlns:p14="http://schemas.microsoft.com/office/powerpoint/2010/main" val="368535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9382926-025C-4492-A007-36A806BCA0F4}" type="datetimeFigureOut">
              <a:rPr lang="es-ES" smtClean="0"/>
              <a:t>13/07/2016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AAC946-410E-4677-B1D6-226A086D226C}" type="slidenum">
              <a:rPr lang="es-ES" smtClean="0"/>
              <a:t>‹Nº›</a:t>
            </a:fld>
            <a:endParaRPr lang="es-ES"/>
          </a:p>
        </p:txBody>
      </p:sp>
    </p:spTree>
    <p:extLst>
      <p:ext uri="{BB962C8B-B14F-4D97-AF65-F5344CB8AC3E}">
        <p14:creationId xmlns:p14="http://schemas.microsoft.com/office/powerpoint/2010/main" val="3806741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9382926-025C-4492-A007-36A806BCA0F4}" type="datetimeFigureOut">
              <a:rPr lang="es-ES" smtClean="0"/>
              <a:t>13/07/2016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CAAC946-410E-4677-B1D6-226A086D226C}" type="slidenum">
              <a:rPr lang="es-ES" smtClean="0"/>
              <a:t>‹Nº›</a:t>
            </a:fld>
            <a:endParaRPr lang="es-ES"/>
          </a:p>
        </p:txBody>
      </p:sp>
    </p:spTree>
    <p:extLst>
      <p:ext uri="{BB962C8B-B14F-4D97-AF65-F5344CB8AC3E}">
        <p14:creationId xmlns:p14="http://schemas.microsoft.com/office/powerpoint/2010/main" val="1872402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9382926-025C-4492-A007-36A806BCA0F4}" type="datetimeFigureOut">
              <a:rPr lang="es-ES" smtClean="0"/>
              <a:t>13/07/2016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CAAC946-410E-4677-B1D6-226A086D226C}" type="slidenum">
              <a:rPr lang="es-ES" smtClean="0"/>
              <a:t>‹Nº›</a:t>
            </a:fld>
            <a:endParaRPr lang="es-ES"/>
          </a:p>
        </p:txBody>
      </p:sp>
    </p:spTree>
    <p:extLst>
      <p:ext uri="{BB962C8B-B14F-4D97-AF65-F5344CB8AC3E}">
        <p14:creationId xmlns:p14="http://schemas.microsoft.com/office/powerpoint/2010/main" val="3174672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9382926-025C-4492-A007-36A806BCA0F4}" type="datetimeFigureOut">
              <a:rPr lang="es-ES" smtClean="0"/>
              <a:t>13/07/2016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CAAC946-410E-4677-B1D6-226A086D226C}" type="slidenum">
              <a:rPr lang="es-ES" smtClean="0"/>
              <a:t>‹Nº›</a:t>
            </a:fld>
            <a:endParaRPr lang="es-ES"/>
          </a:p>
        </p:txBody>
      </p:sp>
    </p:spTree>
    <p:extLst>
      <p:ext uri="{BB962C8B-B14F-4D97-AF65-F5344CB8AC3E}">
        <p14:creationId xmlns:p14="http://schemas.microsoft.com/office/powerpoint/2010/main" val="1978876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82926-025C-4492-A007-36A806BCA0F4}" type="datetimeFigureOut">
              <a:rPr lang="es-ES" smtClean="0"/>
              <a:t>13/07/2016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CAAC946-410E-4677-B1D6-226A086D226C}" type="slidenum">
              <a:rPr lang="es-ES" smtClean="0"/>
              <a:t>‹Nº›</a:t>
            </a:fld>
            <a:endParaRPr lang="es-ES"/>
          </a:p>
        </p:txBody>
      </p:sp>
    </p:spTree>
    <p:extLst>
      <p:ext uri="{BB962C8B-B14F-4D97-AF65-F5344CB8AC3E}">
        <p14:creationId xmlns:p14="http://schemas.microsoft.com/office/powerpoint/2010/main" val="3675034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9382926-025C-4492-A007-36A806BCA0F4}" type="datetimeFigureOut">
              <a:rPr lang="es-ES" smtClean="0"/>
              <a:t>13/07/2016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CAAC946-410E-4677-B1D6-226A086D226C}" type="slidenum">
              <a:rPr lang="es-ES" smtClean="0"/>
              <a:t>‹Nº›</a:t>
            </a:fld>
            <a:endParaRPr lang="es-ES"/>
          </a:p>
        </p:txBody>
      </p:sp>
    </p:spTree>
    <p:extLst>
      <p:ext uri="{BB962C8B-B14F-4D97-AF65-F5344CB8AC3E}">
        <p14:creationId xmlns:p14="http://schemas.microsoft.com/office/powerpoint/2010/main" val="3614979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9382926-025C-4492-A007-36A806BCA0F4}" type="datetimeFigureOut">
              <a:rPr lang="es-ES" smtClean="0"/>
              <a:t>13/07/2016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CAAC946-410E-4677-B1D6-226A086D226C}" type="slidenum">
              <a:rPr lang="es-ES" smtClean="0"/>
              <a:t>‹Nº›</a:t>
            </a:fld>
            <a:endParaRPr lang="es-ES"/>
          </a:p>
        </p:txBody>
      </p:sp>
    </p:spTree>
    <p:extLst>
      <p:ext uri="{BB962C8B-B14F-4D97-AF65-F5344CB8AC3E}">
        <p14:creationId xmlns:p14="http://schemas.microsoft.com/office/powerpoint/2010/main" val="181937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382926-025C-4492-A007-36A806BCA0F4}" type="datetimeFigureOut">
              <a:rPr lang="es-ES" smtClean="0"/>
              <a:t>13/07/2016</a:t>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AAC946-410E-4677-B1D6-226A086D226C}" type="slidenum">
              <a:rPr lang="es-ES" smtClean="0"/>
              <a:t>‹Nº›</a:t>
            </a:fld>
            <a:endParaRPr lang="es-ES"/>
          </a:p>
        </p:txBody>
      </p:sp>
    </p:spTree>
    <p:extLst>
      <p:ext uri="{BB962C8B-B14F-4D97-AF65-F5344CB8AC3E}">
        <p14:creationId xmlns:p14="http://schemas.microsoft.com/office/powerpoint/2010/main" val="2281365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entrenos.eafit.edu.co/proyeccion-social/desarrollo-humano/servicio-medico-seguridad-salud-en-el-trabajo/seguridad-salud-en-el-trabajo/Paginas/servicios.aspx" TargetMode="External"/><Relationship Id="rId2" Type="http://schemas.openxmlformats.org/officeDocument/2006/relationships/hyperlink" Target="http://envivo.eafit.edu.co/EnvivoEafit/?p=23135"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promocionmusical.es/aplicacion-para-mejorar-la-salud-de-los-musicos/"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eafit.edu.co/bienestar-universitario/servicio-medico-salud-ocupacional/servicios/Paginas/validacion-excusas-medicas.aspx"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619854"/>
            <a:ext cx="7772400" cy="2387600"/>
          </a:xfrm>
        </p:spPr>
        <p:txBody>
          <a:bodyPr>
            <a:normAutofit fontScale="90000"/>
          </a:bodyPr>
          <a:lstStyle/>
          <a:p>
            <a:r>
              <a:rPr lang="es-ES" sz="4000" dirty="0">
                <a:solidFill>
                  <a:schemeClr val="bg1"/>
                </a:solidFill>
                <a:latin typeface="Helvetica" panose="020B0604020202030204" pitchFamily="34" charset="0"/>
              </a:rPr>
              <a:t>SOY MUSICO, SOY SALUDABLE, SOMOS SALUDABLES</a:t>
            </a:r>
            <a:r>
              <a:rPr lang="es-ES" dirty="0">
                <a:solidFill>
                  <a:schemeClr val="bg1"/>
                </a:solidFill>
                <a:latin typeface="Helvetica" panose="020B0604020202030204" pitchFamily="34" charset="0"/>
              </a:rPr>
              <a:t/>
            </a:r>
            <a:br>
              <a:rPr lang="es-ES" dirty="0">
                <a:solidFill>
                  <a:schemeClr val="bg1"/>
                </a:solidFill>
                <a:latin typeface="Helvetica" panose="020B0604020202030204" pitchFamily="34" charset="0"/>
              </a:rPr>
            </a:br>
            <a:endParaRPr lang="es-CO" dirty="0"/>
          </a:p>
        </p:txBody>
      </p:sp>
      <p:sp>
        <p:nvSpPr>
          <p:cNvPr id="3" name="Subtítulo 2"/>
          <p:cNvSpPr>
            <a:spLocks noGrp="1"/>
          </p:cNvSpPr>
          <p:nvPr>
            <p:ph type="subTitle" idx="1"/>
          </p:nvPr>
        </p:nvSpPr>
        <p:spPr>
          <a:xfrm>
            <a:off x="987511" y="4450535"/>
            <a:ext cx="7168978" cy="1655762"/>
          </a:xfrm>
        </p:spPr>
        <p:txBody>
          <a:bodyPr>
            <a:normAutofit/>
          </a:bodyPr>
          <a:lstStyle/>
          <a:p>
            <a:r>
              <a:rPr lang="es-CO" dirty="0" smtClean="0">
                <a:solidFill>
                  <a:schemeClr val="bg1"/>
                </a:solidFill>
              </a:rPr>
              <a:t>Departamento de servicio medico y salud ocupacional</a:t>
            </a:r>
          </a:p>
          <a:p>
            <a:pPr algn="r"/>
            <a:endParaRPr lang="es-CO" dirty="0" smtClean="0">
              <a:solidFill>
                <a:schemeClr val="bg1"/>
              </a:solidFill>
            </a:endParaRPr>
          </a:p>
          <a:p>
            <a:pPr algn="r"/>
            <a:r>
              <a:rPr lang="es-CO" dirty="0" smtClean="0">
                <a:solidFill>
                  <a:schemeClr val="bg1"/>
                </a:solidFill>
              </a:rPr>
              <a:t>Olga Lucía Sierra A, MD</a:t>
            </a:r>
            <a:endParaRPr lang="es-CO" dirty="0">
              <a:solidFill>
                <a:schemeClr val="bg1"/>
              </a:solidFill>
            </a:endParaRPr>
          </a:p>
        </p:txBody>
      </p:sp>
    </p:spTree>
    <p:extLst>
      <p:ext uri="{BB962C8B-B14F-4D97-AF65-F5344CB8AC3E}">
        <p14:creationId xmlns:p14="http://schemas.microsoft.com/office/powerpoint/2010/main" val="3531679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0" y="663904"/>
            <a:ext cx="9144000" cy="5148919"/>
          </a:xfrm>
          <a:prstGeom prst="rect">
            <a:avLst/>
          </a:prstGeom>
        </p:spPr>
      </p:pic>
      <p:sp>
        <p:nvSpPr>
          <p:cNvPr id="2" name="Título 1"/>
          <p:cNvSpPr>
            <a:spLocks noGrp="1"/>
          </p:cNvSpPr>
          <p:nvPr>
            <p:ph type="title"/>
          </p:nvPr>
        </p:nvSpPr>
        <p:spPr>
          <a:xfrm>
            <a:off x="1641906" y="65204"/>
            <a:ext cx="4635327" cy="532798"/>
          </a:xfrm>
        </p:spPr>
        <p:txBody>
          <a:bodyPr>
            <a:normAutofit fontScale="90000"/>
          </a:bodyPr>
          <a:lstStyle/>
          <a:p>
            <a:r>
              <a:rPr lang="es-CO" dirty="0" smtClean="0">
                <a:solidFill>
                  <a:schemeClr val="bg1"/>
                </a:solidFill>
              </a:rPr>
              <a:t>PAUSAS PSICOFÍSICAS</a:t>
            </a:r>
            <a:endParaRPr lang="es-CO" dirty="0">
              <a:solidFill>
                <a:schemeClr val="bg1"/>
              </a:solidFill>
            </a:endParaRPr>
          </a:p>
        </p:txBody>
      </p:sp>
    </p:spTree>
    <p:extLst>
      <p:ext uri="{BB962C8B-B14F-4D97-AF65-F5344CB8AC3E}">
        <p14:creationId xmlns:p14="http://schemas.microsoft.com/office/powerpoint/2010/main" val="3929119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9882" y="1581664"/>
            <a:ext cx="7886700" cy="2636109"/>
          </a:xfrm>
        </p:spPr>
        <p:txBody>
          <a:bodyPr>
            <a:normAutofit fontScale="90000"/>
          </a:bodyPr>
          <a:lstStyle/>
          <a:p>
            <a:r>
              <a:rPr lang="es-CO" sz="2700" dirty="0">
                <a:solidFill>
                  <a:schemeClr val="bg1"/>
                </a:solidFill>
                <a:hlinkClick r:id="rId2"/>
              </a:rPr>
              <a:t/>
            </a:r>
            <a:br>
              <a:rPr lang="es-CO" sz="2700" dirty="0">
                <a:solidFill>
                  <a:schemeClr val="bg1"/>
                </a:solidFill>
                <a:hlinkClick r:id="rId2"/>
              </a:rPr>
            </a:br>
            <a:r>
              <a:rPr lang="es-CO" sz="2700" dirty="0" smtClean="0">
                <a:solidFill>
                  <a:schemeClr val="bg1"/>
                </a:solidFill>
                <a:hlinkClick r:id="rId2"/>
              </a:rPr>
              <a:t>http</a:t>
            </a:r>
            <a:r>
              <a:rPr lang="es-CO" sz="2700" dirty="0">
                <a:solidFill>
                  <a:schemeClr val="bg1"/>
                </a:solidFill>
                <a:hlinkClick r:id="rId2"/>
              </a:rPr>
              <a:t>://envivo.eafit.edu.co/EnvivoEafit/?</a:t>
            </a:r>
            <a:r>
              <a:rPr lang="es-CO" sz="2700" dirty="0">
                <a:solidFill>
                  <a:schemeClr val="bg1"/>
                </a:solidFill>
                <a:hlinkClick r:id="rId2"/>
              </a:rPr>
              <a:t>p=23135</a:t>
            </a:r>
            <a:r>
              <a:rPr lang="es-CO" dirty="0" smtClean="0">
                <a:solidFill>
                  <a:schemeClr val="bg1"/>
                </a:solidFill>
              </a:rPr>
              <a:t/>
            </a:r>
            <a:br>
              <a:rPr lang="es-CO" dirty="0" smtClean="0">
                <a:solidFill>
                  <a:schemeClr val="bg1"/>
                </a:solidFill>
              </a:rPr>
            </a:br>
            <a:r>
              <a:rPr lang="es-CO" dirty="0" smtClean="0">
                <a:solidFill>
                  <a:schemeClr val="bg1"/>
                </a:solidFill>
              </a:rPr>
              <a:t/>
            </a:r>
            <a:br>
              <a:rPr lang="es-CO" dirty="0" smtClean="0">
                <a:solidFill>
                  <a:schemeClr val="bg1"/>
                </a:solidFill>
              </a:rPr>
            </a:br>
            <a:r>
              <a:rPr lang="es-CO" dirty="0" smtClean="0">
                <a:solidFill>
                  <a:schemeClr val="bg1"/>
                </a:solidFill>
              </a:rPr>
              <a:t>Masaje </a:t>
            </a:r>
            <a:r>
              <a:rPr lang="es-CO" dirty="0" err="1" smtClean="0">
                <a:solidFill>
                  <a:schemeClr val="bg1"/>
                </a:solidFill>
              </a:rPr>
              <a:t>expres</a:t>
            </a:r>
            <a:r>
              <a:rPr lang="es-CO" dirty="0">
                <a:solidFill>
                  <a:schemeClr val="bg1"/>
                </a:solidFill>
              </a:rPr>
              <a:t/>
            </a:r>
            <a:br>
              <a:rPr lang="es-CO" dirty="0">
                <a:solidFill>
                  <a:schemeClr val="bg1"/>
                </a:solidFill>
              </a:rPr>
            </a:br>
            <a:r>
              <a:rPr lang="es-CO" sz="2700" dirty="0" smtClean="0">
                <a:solidFill>
                  <a:schemeClr val="bg1"/>
                </a:solidFill>
                <a:hlinkClick r:id="rId3"/>
              </a:rPr>
              <a:t>http</a:t>
            </a:r>
            <a:r>
              <a:rPr lang="es-CO" sz="2700" dirty="0">
                <a:solidFill>
                  <a:schemeClr val="bg1"/>
                </a:solidFill>
                <a:hlinkClick r:id="rId3"/>
              </a:rPr>
              <a:t>://entrenos.eafit.edu.co/bienestar-cultura/desarrollo-humano/servicio-medico-salud-ocupacional/salud-ocupacional/Paginas/servicios.aspx</a:t>
            </a:r>
            <a:endParaRPr lang="es-CO" sz="2700" dirty="0">
              <a:solidFill>
                <a:schemeClr val="bg1"/>
              </a:solidFill>
            </a:endParaRPr>
          </a:p>
        </p:txBody>
      </p:sp>
      <p:sp>
        <p:nvSpPr>
          <p:cNvPr id="3" name="CuadroTexto 2"/>
          <p:cNvSpPr txBox="1"/>
          <p:nvPr/>
        </p:nvSpPr>
        <p:spPr>
          <a:xfrm>
            <a:off x="809882" y="757882"/>
            <a:ext cx="4431957" cy="707886"/>
          </a:xfrm>
          <a:prstGeom prst="rect">
            <a:avLst/>
          </a:prstGeom>
          <a:noFill/>
        </p:spPr>
        <p:txBody>
          <a:bodyPr wrap="square" rtlCol="0">
            <a:spAutoFit/>
          </a:bodyPr>
          <a:lstStyle/>
          <a:p>
            <a:r>
              <a:rPr lang="es-CO" sz="4000" dirty="0">
                <a:solidFill>
                  <a:schemeClr val="bg1"/>
                </a:solidFill>
                <a:latin typeface="+mj-lt"/>
                <a:ea typeface="+mj-ea"/>
                <a:cs typeface="+mj-cs"/>
              </a:rPr>
              <a:t>Pausas</a:t>
            </a:r>
            <a:r>
              <a:rPr lang="es-CO" dirty="0" smtClean="0"/>
              <a:t> </a:t>
            </a:r>
            <a:r>
              <a:rPr lang="es-CO" sz="4000" dirty="0" smtClean="0">
                <a:solidFill>
                  <a:schemeClr val="bg1"/>
                </a:solidFill>
                <a:latin typeface="+mj-lt"/>
                <a:ea typeface="+mj-ea"/>
                <a:cs typeface="+mj-cs"/>
              </a:rPr>
              <a:t>Psicofísicas</a:t>
            </a:r>
            <a:endParaRPr lang="es-CO" sz="4000" dirty="0">
              <a:solidFill>
                <a:schemeClr val="bg1"/>
              </a:solidFill>
              <a:latin typeface="+mj-lt"/>
              <a:ea typeface="+mj-ea"/>
              <a:cs typeface="+mj-cs"/>
            </a:endParaRPr>
          </a:p>
        </p:txBody>
      </p:sp>
    </p:spTree>
    <p:extLst>
      <p:ext uri="{BB962C8B-B14F-4D97-AF65-F5344CB8AC3E}">
        <p14:creationId xmlns:p14="http://schemas.microsoft.com/office/powerpoint/2010/main" val="936064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906162" y="1622853"/>
            <a:ext cx="6952735" cy="2308324"/>
          </a:xfrm>
          <a:prstGeom prst="rect">
            <a:avLst/>
          </a:prstGeom>
          <a:noFill/>
        </p:spPr>
        <p:txBody>
          <a:bodyPr wrap="square" rtlCol="0">
            <a:spAutoFit/>
          </a:bodyPr>
          <a:lstStyle/>
          <a:p>
            <a:pPr algn="just"/>
            <a:endParaRPr lang="es-CO" dirty="0" smtClean="0">
              <a:solidFill>
                <a:schemeClr val="bg1"/>
              </a:solidFill>
            </a:endParaRPr>
          </a:p>
          <a:p>
            <a:pPr algn="just"/>
            <a:r>
              <a:rPr lang="es-CO" dirty="0" smtClean="0">
                <a:solidFill>
                  <a:schemeClr val="bg1"/>
                </a:solidFill>
              </a:rPr>
              <a:t>Se pretende </a:t>
            </a:r>
            <a:r>
              <a:rPr lang="es-CO" dirty="0">
                <a:solidFill>
                  <a:schemeClr val="bg1"/>
                </a:solidFill>
              </a:rPr>
              <a:t>hacer reflexionar al músico - maestro y alumno - </a:t>
            </a:r>
            <a:r>
              <a:rPr lang="es-CO" dirty="0" smtClean="0">
                <a:solidFill>
                  <a:schemeClr val="bg1"/>
                </a:solidFill>
              </a:rPr>
              <a:t>sobre </a:t>
            </a:r>
            <a:r>
              <a:rPr lang="es-CO" dirty="0">
                <a:solidFill>
                  <a:schemeClr val="bg1"/>
                </a:solidFill>
              </a:rPr>
              <a:t>la atención que presta a su cuerpo y sobre los aspectos de su actividad instrumental que puede optimizar para un mejor rendimiento musical </a:t>
            </a:r>
            <a:r>
              <a:rPr lang="es-CO" dirty="0" smtClean="0">
                <a:solidFill>
                  <a:schemeClr val="bg1"/>
                </a:solidFill>
              </a:rPr>
              <a:t>y un </a:t>
            </a:r>
            <a:r>
              <a:rPr lang="es-CO" dirty="0">
                <a:solidFill>
                  <a:schemeClr val="bg1"/>
                </a:solidFill>
              </a:rPr>
              <a:t>menor riesgo de </a:t>
            </a:r>
            <a:r>
              <a:rPr lang="es-CO" dirty="0" smtClean="0">
                <a:solidFill>
                  <a:schemeClr val="bg1"/>
                </a:solidFill>
              </a:rPr>
              <a:t>lesión; mediante información </a:t>
            </a:r>
            <a:r>
              <a:rPr lang="es-CO" dirty="0">
                <a:solidFill>
                  <a:schemeClr val="bg1"/>
                </a:solidFill>
              </a:rPr>
              <a:t>que le permita realizar acciones preventivas</a:t>
            </a:r>
            <a:r>
              <a:rPr lang="es-CO" dirty="0" smtClean="0">
                <a:solidFill>
                  <a:schemeClr val="bg1"/>
                </a:solidFill>
              </a:rPr>
              <a:t>. De esta forma se le ayudara a </a:t>
            </a:r>
            <a:r>
              <a:rPr lang="es-CO" dirty="0">
                <a:solidFill>
                  <a:schemeClr val="bg1"/>
                </a:solidFill>
              </a:rPr>
              <a:t>evitar que sus dolencias </a:t>
            </a:r>
            <a:r>
              <a:rPr lang="es-CO" dirty="0" smtClean="0">
                <a:solidFill>
                  <a:schemeClr val="bg1"/>
                </a:solidFill>
              </a:rPr>
              <a:t>terminen siendo producto de lesiones crónicas.</a:t>
            </a:r>
            <a:endParaRPr lang="es-CO" dirty="0">
              <a:solidFill>
                <a:schemeClr val="bg1"/>
              </a:solidFill>
            </a:endParaRPr>
          </a:p>
          <a:p>
            <a:pPr algn="just"/>
            <a:endParaRPr lang="es-ES" dirty="0">
              <a:solidFill>
                <a:schemeClr val="bg1"/>
              </a:solidFill>
              <a:latin typeface="Helvetica" panose="020B0604020202030204" pitchFamily="34" charset="0"/>
            </a:endParaRPr>
          </a:p>
        </p:txBody>
      </p:sp>
      <p:sp>
        <p:nvSpPr>
          <p:cNvPr id="3" name="CuadroTexto 2"/>
          <p:cNvSpPr txBox="1"/>
          <p:nvPr/>
        </p:nvSpPr>
        <p:spPr>
          <a:xfrm>
            <a:off x="906162" y="811427"/>
            <a:ext cx="6256637" cy="584775"/>
          </a:xfrm>
          <a:prstGeom prst="rect">
            <a:avLst/>
          </a:prstGeom>
          <a:noFill/>
        </p:spPr>
        <p:txBody>
          <a:bodyPr wrap="square" rtlCol="0">
            <a:spAutoFit/>
          </a:bodyPr>
          <a:lstStyle/>
          <a:p>
            <a:r>
              <a:rPr lang="es-ES" sz="3200" b="1" dirty="0" smtClean="0">
                <a:solidFill>
                  <a:schemeClr val="bg1"/>
                </a:solidFill>
                <a:latin typeface="Helvetica" panose="020B0604020202030204" pitchFamily="34" charset="0"/>
              </a:rPr>
              <a:t>Objetivo</a:t>
            </a:r>
            <a:endParaRPr lang="es-ES" sz="3200" b="1" dirty="0">
              <a:solidFill>
                <a:schemeClr val="bg1"/>
              </a:solidFill>
              <a:latin typeface="Helvetica" panose="020B0604020202030204" pitchFamily="34" charset="0"/>
            </a:endParaRPr>
          </a:p>
        </p:txBody>
      </p:sp>
    </p:spTree>
    <p:extLst>
      <p:ext uri="{BB962C8B-B14F-4D97-AF65-F5344CB8AC3E}">
        <p14:creationId xmlns:p14="http://schemas.microsoft.com/office/powerpoint/2010/main" val="587786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943232" y="1985319"/>
            <a:ext cx="6919783" cy="2585323"/>
          </a:xfrm>
          <a:prstGeom prst="rect">
            <a:avLst/>
          </a:prstGeom>
          <a:noFill/>
        </p:spPr>
        <p:txBody>
          <a:bodyPr wrap="square" rtlCol="0">
            <a:spAutoFit/>
          </a:bodyPr>
          <a:lstStyle/>
          <a:p>
            <a:pPr algn="just"/>
            <a:r>
              <a:rPr lang="es-CO" dirty="0">
                <a:solidFill>
                  <a:schemeClr val="accent1">
                    <a:lumMod val="75000"/>
                  </a:schemeClr>
                </a:solidFill>
              </a:rPr>
              <a:t>S</a:t>
            </a:r>
            <a:r>
              <a:rPr lang="es-CO" dirty="0" smtClean="0">
                <a:solidFill>
                  <a:schemeClr val="accent1">
                    <a:lumMod val="75000"/>
                  </a:schemeClr>
                </a:solidFill>
              </a:rPr>
              <a:t>uelen </a:t>
            </a:r>
            <a:r>
              <a:rPr lang="es-CO" dirty="0">
                <a:solidFill>
                  <a:schemeClr val="accent1">
                    <a:lumMod val="75000"/>
                  </a:schemeClr>
                </a:solidFill>
              </a:rPr>
              <a:t>basarse en la mejora de las</a:t>
            </a:r>
            <a:r>
              <a:rPr lang="es-CO" b="1" i="1" dirty="0">
                <a:solidFill>
                  <a:schemeClr val="accent1">
                    <a:lumMod val="75000"/>
                  </a:schemeClr>
                </a:solidFill>
              </a:rPr>
              <a:t> </a:t>
            </a:r>
            <a:r>
              <a:rPr lang="es-CO" b="1" i="1" dirty="0">
                <a:solidFill>
                  <a:schemeClr val="bg1"/>
                </a:solidFill>
              </a:rPr>
              <a:t>condiciones de trabajo</a:t>
            </a:r>
            <a:r>
              <a:rPr lang="es-CO" dirty="0">
                <a:solidFill>
                  <a:schemeClr val="accent1">
                    <a:lumMod val="75000"/>
                  </a:schemeClr>
                </a:solidFill>
              </a:rPr>
              <a:t>, en la optimización de las </a:t>
            </a:r>
            <a:r>
              <a:rPr lang="es-CO" b="1" i="1" dirty="0">
                <a:solidFill>
                  <a:schemeClr val="bg1"/>
                </a:solidFill>
              </a:rPr>
              <a:t>funciones corporales</a:t>
            </a:r>
            <a:r>
              <a:rPr lang="es-CO" dirty="0">
                <a:solidFill>
                  <a:schemeClr val="accent1">
                    <a:lumMod val="75000"/>
                  </a:schemeClr>
                </a:solidFill>
              </a:rPr>
              <a:t> y en el incremento de la </a:t>
            </a:r>
            <a:r>
              <a:rPr lang="es-CO" b="1" dirty="0">
                <a:solidFill>
                  <a:schemeClr val="bg1"/>
                </a:solidFill>
              </a:rPr>
              <a:t>capacidad de respuesta y adaptación del</a:t>
            </a:r>
            <a:r>
              <a:rPr lang="es-CO" dirty="0">
                <a:solidFill>
                  <a:schemeClr val="bg1"/>
                </a:solidFill>
              </a:rPr>
              <a:t> </a:t>
            </a:r>
            <a:r>
              <a:rPr lang="es-CO" b="1" dirty="0">
                <a:solidFill>
                  <a:schemeClr val="bg1"/>
                </a:solidFill>
              </a:rPr>
              <a:t>organismo</a:t>
            </a:r>
            <a:r>
              <a:rPr lang="es-CO" dirty="0">
                <a:solidFill>
                  <a:schemeClr val="bg1"/>
                </a:solidFill>
              </a:rPr>
              <a:t>. </a:t>
            </a:r>
            <a:endParaRPr lang="es-CO" dirty="0" smtClean="0">
              <a:solidFill>
                <a:schemeClr val="bg1"/>
              </a:solidFill>
            </a:endParaRPr>
          </a:p>
          <a:p>
            <a:pPr algn="just"/>
            <a:endParaRPr lang="es-CO" dirty="0">
              <a:solidFill>
                <a:schemeClr val="bg1"/>
              </a:solidFill>
            </a:endParaRPr>
          </a:p>
          <a:p>
            <a:pPr algn="just"/>
            <a:r>
              <a:rPr lang="es-CO" dirty="0" smtClean="0">
                <a:solidFill>
                  <a:srgbClr val="0070C0"/>
                </a:solidFill>
              </a:rPr>
              <a:t>Ello </a:t>
            </a:r>
            <a:r>
              <a:rPr lang="es-CO" dirty="0">
                <a:solidFill>
                  <a:srgbClr val="0070C0"/>
                </a:solidFill>
              </a:rPr>
              <a:t>es útil pero requiere que el músico sea consciente de la necesidad de cuidarse cuando todavía está sano. </a:t>
            </a:r>
            <a:r>
              <a:rPr lang="es-CO" dirty="0" smtClean="0">
                <a:solidFill>
                  <a:srgbClr val="0070C0"/>
                </a:solidFill>
              </a:rPr>
              <a:t>Como </a:t>
            </a:r>
            <a:r>
              <a:rPr lang="es-CO" dirty="0">
                <a:solidFill>
                  <a:srgbClr val="0070C0"/>
                </a:solidFill>
              </a:rPr>
              <a:t>se puede comprender esto suele ser el principal factor limitante de las estrategias preventivas ya que </a:t>
            </a:r>
            <a:r>
              <a:rPr lang="es-CO" dirty="0">
                <a:solidFill>
                  <a:schemeClr val="bg1"/>
                </a:solidFill>
              </a:rPr>
              <a:t>muchos de nosotros sólo nos acordamos de cuidarnos cuando recibimos ya algún aviso de </a:t>
            </a:r>
            <a:r>
              <a:rPr lang="es-CO" dirty="0" smtClean="0">
                <a:solidFill>
                  <a:schemeClr val="bg1"/>
                </a:solidFill>
              </a:rPr>
              <a:t>mal funcionamiento</a:t>
            </a:r>
            <a:r>
              <a:rPr lang="es-CO" dirty="0">
                <a:solidFill>
                  <a:schemeClr val="bg1"/>
                </a:solidFill>
              </a:rPr>
              <a:t>. </a:t>
            </a:r>
            <a:endParaRPr lang="es-ES" dirty="0">
              <a:solidFill>
                <a:schemeClr val="bg1"/>
              </a:solidFill>
              <a:latin typeface="Helvetica" panose="020B0604020202030204" pitchFamily="34" charset="0"/>
            </a:endParaRPr>
          </a:p>
        </p:txBody>
      </p:sp>
      <p:sp>
        <p:nvSpPr>
          <p:cNvPr id="3" name="CuadroTexto 2"/>
          <p:cNvSpPr txBox="1"/>
          <p:nvPr/>
        </p:nvSpPr>
        <p:spPr>
          <a:xfrm>
            <a:off x="943232" y="539577"/>
            <a:ext cx="6919783" cy="1077218"/>
          </a:xfrm>
          <a:prstGeom prst="rect">
            <a:avLst/>
          </a:prstGeom>
          <a:noFill/>
        </p:spPr>
        <p:txBody>
          <a:bodyPr wrap="square" rtlCol="0">
            <a:spAutoFit/>
          </a:bodyPr>
          <a:lstStyle/>
          <a:p>
            <a:pPr algn="ctr"/>
            <a:r>
              <a:rPr lang="es-CO" sz="3200" dirty="0">
                <a:solidFill>
                  <a:schemeClr val="bg1"/>
                </a:solidFill>
              </a:rPr>
              <a:t>E</a:t>
            </a:r>
            <a:r>
              <a:rPr lang="es-CO" sz="3200" dirty="0" smtClean="0">
                <a:solidFill>
                  <a:schemeClr val="bg1"/>
                </a:solidFill>
              </a:rPr>
              <a:t>strategias </a:t>
            </a:r>
            <a:r>
              <a:rPr lang="es-CO" sz="3200" dirty="0">
                <a:solidFill>
                  <a:schemeClr val="bg1"/>
                </a:solidFill>
              </a:rPr>
              <a:t>utilizadas para la </a:t>
            </a:r>
            <a:r>
              <a:rPr lang="es-CO" sz="3200" b="1" dirty="0">
                <a:solidFill>
                  <a:schemeClr val="bg1"/>
                </a:solidFill>
              </a:rPr>
              <a:t>prevención de las lesiones de los músicos</a:t>
            </a:r>
            <a:endParaRPr lang="es-ES" sz="3200" b="1" dirty="0">
              <a:solidFill>
                <a:schemeClr val="bg1"/>
              </a:solidFill>
              <a:latin typeface="Helvetica" panose="020B0604020202030204" pitchFamily="34" charset="0"/>
            </a:endParaRPr>
          </a:p>
        </p:txBody>
      </p:sp>
    </p:spTree>
    <p:extLst>
      <p:ext uri="{BB962C8B-B14F-4D97-AF65-F5344CB8AC3E}">
        <p14:creationId xmlns:p14="http://schemas.microsoft.com/office/powerpoint/2010/main" val="3671195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042086" y="1804086"/>
            <a:ext cx="6919783" cy="2308324"/>
          </a:xfrm>
          <a:prstGeom prst="rect">
            <a:avLst/>
          </a:prstGeom>
          <a:noFill/>
        </p:spPr>
        <p:txBody>
          <a:bodyPr wrap="square" rtlCol="0">
            <a:spAutoFit/>
          </a:bodyPr>
          <a:lstStyle/>
          <a:p>
            <a:pPr algn="just"/>
            <a:r>
              <a:rPr lang="es-CO" dirty="0">
                <a:solidFill>
                  <a:schemeClr val="bg1"/>
                </a:solidFill>
              </a:rPr>
              <a:t>Sabemos que la existencia de síntomas no siempre implica que ya se haya establecido una lesión. El organismo suele empezar a quejarse antes de que se haya producido un daño en los tejidos. Dicho de otra forma, entre el momento en que aparecen los primeros síntomas y el momento en que existe ya un daño instaurado solemos disponer de un cierto margen de maniobra. Si durante este lapso introducimos las medidas correctoras adecuadas se puede evitar la instauración de muchas lesiones.</a:t>
            </a:r>
            <a:endParaRPr lang="es-ES" dirty="0">
              <a:solidFill>
                <a:schemeClr val="bg1"/>
              </a:solidFill>
              <a:latin typeface="Helvetica" panose="020B0604020202030204" pitchFamily="34" charset="0"/>
            </a:endParaRPr>
          </a:p>
        </p:txBody>
      </p:sp>
      <p:sp>
        <p:nvSpPr>
          <p:cNvPr id="5" name="CuadroTexto 4"/>
          <p:cNvSpPr txBox="1"/>
          <p:nvPr/>
        </p:nvSpPr>
        <p:spPr>
          <a:xfrm>
            <a:off x="2063579" y="753762"/>
            <a:ext cx="4839729" cy="584775"/>
          </a:xfrm>
          <a:prstGeom prst="rect">
            <a:avLst/>
          </a:prstGeom>
          <a:noFill/>
        </p:spPr>
        <p:txBody>
          <a:bodyPr wrap="square" rtlCol="0">
            <a:spAutoFit/>
          </a:bodyPr>
          <a:lstStyle/>
          <a:p>
            <a:r>
              <a:rPr lang="es-ES" sz="3200" b="1" dirty="0" smtClean="0">
                <a:solidFill>
                  <a:schemeClr val="bg1"/>
                </a:solidFill>
                <a:latin typeface="Helvetica" panose="020B0604020202030204" pitchFamily="34" charset="0"/>
              </a:rPr>
              <a:t>El valor de los síntomas</a:t>
            </a:r>
            <a:endParaRPr lang="es-ES" sz="3200" b="1" dirty="0">
              <a:solidFill>
                <a:schemeClr val="bg1"/>
              </a:solidFill>
              <a:latin typeface="Helvetica" panose="020B0604020202030204" pitchFamily="34" charset="0"/>
            </a:endParaRPr>
          </a:p>
        </p:txBody>
      </p:sp>
    </p:spTree>
    <p:extLst>
      <p:ext uri="{BB962C8B-B14F-4D97-AF65-F5344CB8AC3E}">
        <p14:creationId xmlns:p14="http://schemas.microsoft.com/office/powerpoint/2010/main" val="4157619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3124" y="465826"/>
            <a:ext cx="8031892" cy="876942"/>
          </a:xfrm>
        </p:spPr>
        <p:txBody>
          <a:bodyPr>
            <a:noAutofit/>
          </a:bodyPr>
          <a:lstStyle/>
          <a:p>
            <a:r>
              <a:rPr lang="es-CO" sz="3000" b="1" i="1" dirty="0" err="1">
                <a:solidFill>
                  <a:schemeClr val="bg1"/>
                </a:solidFill>
              </a:rPr>
              <a:t>Musician’s</a:t>
            </a:r>
            <a:r>
              <a:rPr lang="es-CO" sz="3000" b="1" i="1" dirty="0">
                <a:solidFill>
                  <a:schemeClr val="bg1"/>
                </a:solidFill>
              </a:rPr>
              <a:t> </a:t>
            </a:r>
            <a:r>
              <a:rPr lang="es-CO" sz="3000" b="1" i="1" dirty="0" err="1">
                <a:solidFill>
                  <a:schemeClr val="bg1"/>
                </a:solidFill>
              </a:rPr>
              <a:t>First</a:t>
            </a:r>
            <a:r>
              <a:rPr lang="es-CO" sz="3000" b="1" i="1" dirty="0">
                <a:solidFill>
                  <a:schemeClr val="bg1"/>
                </a:solidFill>
              </a:rPr>
              <a:t> </a:t>
            </a:r>
            <a:r>
              <a:rPr lang="es-CO" sz="3000" b="1" i="1" dirty="0" err="1">
                <a:solidFill>
                  <a:schemeClr val="bg1"/>
                </a:solidFill>
              </a:rPr>
              <a:t>Aid</a:t>
            </a:r>
            <a:r>
              <a:rPr lang="es-CO" sz="3000" dirty="0">
                <a:solidFill>
                  <a:schemeClr val="bg1"/>
                </a:solidFill>
              </a:rPr>
              <a:t> </a:t>
            </a:r>
            <a:r>
              <a:rPr lang="es-CO" sz="3000" dirty="0" smtClean="0">
                <a:solidFill>
                  <a:schemeClr val="bg1"/>
                </a:solidFill>
              </a:rPr>
              <a:t/>
            </a:r>
            <a:br>
              <a:rPr lang="es-CO" sz="3000" dirty="0" smtClean="0">
                <a:solidFill>
                  <a:schemeClr val="bg1"/>
                </a:solidFill>
              </a:rPr>
            </a:br>
            <a:r>
              <a:rPr lang="es-CO" sz="3000" dirty="0" smtClean="0">
                <a:solidFill>
                  <a:schemeClr val="bg1"/>
                </a:solidFill>
              </a:rPr>
              <a:t>Primeros </a:t>
            </a:r>
            <a:r>
              <a:rPr lang="es-CO" sz="3000" dirty="0">
                <a:solidFill>
                  <a:schemeClr val="bg1"/>
                </a:solidFill>
              </a:rPr>
              <a:t>auxilios para </a:t>
            </a:r>
            <a:r>
              <a:rPr lang="es-CO" sz="3000" dirty="0" smtClean="0">
                <a:solidFill>
                  <a:schemeClr val="bg1"/>
                </a:solidFill>
              </a:rPr>
              <a:t>músicos</a:t>
            </a:r>
            <a:endParaRPr lang="es-CO" sz="3000" dirty="0"/>
          </a:p>
        </p:txBody>
      </p:sp>
      <p:sp>
        <p:nvSpPr>
          <p:cNvPr id="3" name="Marcador de texto 2"/>
          <p:cNvSpPr>
            <a:spLocks noGrp="1"/>
          </p:cNvSpPr>
          <p:nvPr>
            <p:ph type="body" idx="1"/>
          </p:nvPr>
        </p:nvSpPr>
        <p:spPr>
          <a:xfrm>
            <a:off x="756787" y="1623843"/>
            <a:ext cx="7704566" cy="3475378"/>
          </a:xfrm>
        </p:spPr>
        <p:txBody>
          <a:bodyPr>
            <a:noAutofit/>
          </a:bodyPr>
          <a:lstStyle/>
          <a:p>
            <a:pPr algn="just" fontAlgn="base"/>
            <a:r>
              <a:rPr lang="es-CO" sz="2000" dirty="0">
                <a:solidFill>
                  <a:schemeClr val="bg1"/>
                </a:solidFill>
              </a:rPr>
              <a:t>S</a:t>
            </a:r>
            <a:r>
              <a:rPr lang="es-CO" sz="2000" dirty="0" smtClean="0">
                <a:solidFill>
                  <a:schemeClr val="bg1"/>
                </a:solidFill>
              </a:rPr>
              <a:t>ería </a:t>
            </a:r>
            <a:r>
              <a:rPr lang="es-CO" sz="2000" dirty="0">
                <a:solidFill>
                  <a:schemeClr val="bg1"/>
                </a:solidFill>
              </a:rPr>
              <a:t>ideal que el </a:t>
            </a:r>
            <a:r>
              <a:rPr lang="es-CO" sz="2000" b="1" dirty="0">
                <a:solidFill>
                  <a:schemeClr val="bg1"/>
                </a:solidFill>
              </a:rPr>
              <a:t>músico</a:t>
            </a:r>
            <a:r>
              <a:rPr lang="es-CO" sz="2000" dirty="0">
                <a:solidFill>
                  <a:schemeClr val="bg1"/>
                </a:solidFill>
              </a:rPr>
              <a:t> dispusiera de alguien que le pudiera aconsejar, en el momento justo, sobre cómo proceder ante la aparición de ciertas molestias. Es por ello que </a:t>
            </a:r>
            <a:r>
              <a:rPr lang="es-CO" sz="2000" dirty="0" smtClean="0">
                <a:solidFill>
                  <a:schemeClr val="bg1"/>
                </a:solidFill>
              </a:rPr>
              <a:t>la </a:t>
            </a:r>
            <a:r>
              <a:rPr lang="es-CO" sz="2000" i="1" dirty="0" err="1" smtClean="0">
                <a:solidFill>
                  <a:schemeClr val="bg1"/>
                </a:solidFill>
              </a:rPr>
              <a:t>Fundació</a:t>
            </a:r>
            <a:r>
              <a:rPr lang="es-CO" sz="2000" i="1" dirty="0" smtClean="0">
                <a:solidFill>
                  <a:schemeClr val="bg1"/>
                </a:solidFill>
              </a:rPr>
              <a:t> </a:t>
            </a:r>
            <a:r>
              <a:rPr lang="es-CO" sz="2000" i="1" dirty="0" err="1">
                <a:solidFill>
                  <a:schemeClr val="bg1"/>
                </a:solidFill>
              </a:rPr>
              <a:t>Ciència</a:t>
            </a:r>
            <a:r>
              <a:rPr lang="es-CO" sz="2000" i="1" dirty="0">
                <a:solidFill>
                  <a:schemeClr val="bg1"/>
                </a:solidFill>
              </a:rPr>
              <a:t> i Art</a:t>
            </a:r>
            <a:r>
              <a:rPr lang="es-CO" sz="2000" dirty="0">
                <a:solidFill>
                  <a:schemeClr val="bg1"/>
                </a:solidFill>
              </a:rPr>
              <a:t>, que trabaja para mejorar la calidad de vida de los artistas escénicos, ha ideado una aplicación para móvil y tabletas que pretende realizar este cometido.</a:t>
            </a:r>
          </a:p>
          <a:p>
            <a:pPr algn="just" fontAlgn="base"/>
            <a:endParaRPr lang="es-CO" sz="2000" dirty="0" smtClean="0">
              <a:solidFill>
                <a:schemeClr val="bg1"/>
              </a:solidFill>
            </a:endParaRPr>
          </a:p>
          <a:p>
            <a:pPr algn="just" fontAlgn="base"/>
            <a:r>
              <a:rPr lang="es-CO" sz="2000" dirty="0" smtClean="0">
                <a:solidFill>
                  <a:schemeClr val="bg1"/>
                </a:solidFill>
              </a:rPr>
              <a:t>La </a:t>
            </a:r>
            <a:r>
              <a:rPr lang="es-CO" sz="2000" dirty="0">
                <a:solidFill>
                  <a:schemeClr val="bg1"/>
                </a:solidFill>
              </a:rPr>
              <a:t>aplicación se llama </a:t>
            </a:r>
            <a:r>
              <a:rPr lang="es-CO" sz="2000" b="1" i="1" dirty="0" err="1">
                <a:solidFill>
                  <a:schemeClr val="bg1"/>
                </a:solidFill>
              </a:rPr>
              <a:t>Musician’s</a:t>
            </a:r>
            <a:r>
              <a:rPr lang="es-CO" sz="2000" b="1" i="1" dirty="0">
                <a:solidFill>
                  <a:schemeClr val="bg1"/>
                </a:solidFill>
              </a:rPr>
              <a:t> </a:t>
            </a:r>
            <a:r>
              <a:rPr lang="es-CO" sz="2000" b="1" i="1" dirty="0" err="1">
                <a:solidFill>
                  <a:schemeClr val="bg1"/>
                </a:solidFill>
              </a:rPr>
              <a:t>First</a:t>
            </a:r>
            <a:r>
              <a:rPr lang="es-CO" sz="2000" b="1" i="1" dirty="0">
                <a:solidFill>
                  <a:schemeClr val="bg1"/>
                </a:solidFill>
              </a:rPr>
              <a:t> </a:t>
            </a:r>
            <a:r>
              <a:rPr lang="es-CO" sz="2000" b="1" i="1" dirty="0" err="1">
                <a:solidFill>
                  <a:schemeClr val="bg1"/>
                </a:solidFill>
              </a:rPr>
              <a:t>Aid</a:t>
            </a:r>
            <a:r>
              <a:rPr lang="es-CO" sz="2000" dirty="0">
                <a:solidFill>
                  <a:schemeClr val="bg1"/>
                </a:solidFill>
              </a:rPr>
              <a:t> (primeros auxilios para músicos), es totalmente gratuita y está disponible para dispositivos Android y Apple, en castellano, catalán e inglés. La descarga se realiza </a:t>
            </a:r>
            <a:r>
              <a:rPr lang="es-CO" sz="2000" dirty="0" smtClean="0">
                <a:solidFill>
                  <a:schemeClr val="bg1"/>
                </a:solidFill>
              </a:rPr>
              <a:t>a </a:t>
            </a:r>
            <a:r>
              <a:rPr lang="es-CO" sz="2000" dirty="0">
                <a:solidFill>
                  <a:schemeClr val="bg1"/>
                </a:solidFill>
              </a:rPr>
              <a:t>través del </a:t>
            </a:r>
            <a:r>
              <a:rPr lang="es-CO" sz="2000" i="1" dirty="0">
                <a:solidFill>
                  <a:schemeClr val="bg1"/>
                </a:solidFill>
              </a:rPr>
              <a:t>App Store</a:t>
            </a:r>
            <a:r>
              <a:rPr lang="es-CO" sz="2000" dirty="0">
                <a:solidFill>
                  <a:schemeClr val="bg1"/>
                </a:solidFill>
              </a:rPr>
              <a:t> (Apple) o del </a:t>
            </a:r>
            <a:r>
              <a:rPr lang="es-CO" sz="2000" i="1" dirty="0">
                <a:solidFill>
                  <a:schemeClr val="bg1"/>
                </a:solidFill>
              </a:rPr>
              <a:t>Google Play Store</a:t>
            </a:r>
            <a:r>
              <a:rPr lang="es-CO" sz="2000" dirty="0">
                <a:solidFill>
                  <a:schemeClr val="bg1"/>
                </a:solidFill>
              </a:rPr>
              <a:t>(Android).</a:t>
            </a:r>
          </a:p>
          <a:p>
            <a:pPr algn="just"/>
            <a:endParaRPr lang="es-CO" sz="2000" dirty="0">
              <a:solidFill>
                <a:schemeClr val="bg1"/>
              </a:solidFill>
            </a:endParaRPr>
          </a:p>
        </p:txBody>
      </p:sp>
    </p:spTree>
    <p:extLst>
      <p:ext uri="{BB962C8B-B14F-4D97-AF65-F5344CB8AC3E}">
        <p14:creationId xmlns:p14="http://schemas.microsoft.com/office/powerpoint/2010/main" val="3226249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pp salud musi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553" y="333333"/>
            <a:ext cx="3388926" cy="5798830"/>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4312508" y="1342937"/>
            <a:ext cx="4572000" cy="646331"/>
          </a:xfrm>
          <a:prstGeom prst="rect">
            <a:avLst/>
          </a:prstGeom>
        </p:spPr>
        <p:txBody>
          <a:bodyPr>
            <a:spAutoFit/>
          </a:bodyPr>
          <a:lstStyle/>
          <a:p>
            <a:r>
              <a:rPr lang="es-CO" dirty="0" smtClean="0">
                <a:solidFill>
                  <a:schemeClr val="bg1"/>
                </a:solidFill>
              </a:rPr>
              <a:t>¿Como funciona?</a:t>
            </a:r>
          </a:p>
          <a:p>
            <a:r>
              <a:rPr lang="es-CO" dirty="0" smtClean="0">
                <a:solidFill>
                  <a:schemeClr val="bg1"/>
                </a:solidFill>
              </a:rPr>
              <a:t>Se los indicare a continuación:</a:t>
            </a:r>
            <a:endParaRPr lang="es-CO" dirty="0">
              <a:solidFill>
                <a:schemeClr val="bg1"/>
              </a:solidFill>
            </a:endParaRPr>
          </a:p>
        </p:txBody>
      </p:sp>
      <p:sp>
        <p:nvSpPr>
          <p:cNvPr id="3" name="Rectángulo 2"/>
          <p:cNvSpPr/>
          <p:nvPr/>
        </p:nvSpPr>
        <p:spPr>
          <a:xfrm>
            <a:off x="4312508" y="2802490"/>
            <a:ext cx="4572000" cy="646331"/>
          </a:xfrm>
          <a:prstGeom prst="rect">
            <a:avLst/>
          </a:prstGeom>
        </p:spPr>
        <p:txBody>
          <a:bodyPr>
            <a:spAutoFit/>
          </a:bodyPr>
          <a:lstStyle/>
          <a:p>
            <a:r>
              <a:rPr lang="es-CO" dirty="0">
                <a:solidFill>
                  <a:schemeClr val="bg1"/>
                </a:solidFill>
                <a:hlinkClick r:id="rId3"/>
              </a:rPr>
              <a:t>http://promocionmusical.es/aplicacion-para-mejorar-la-salud-de-los-musicos/</a:t>
            </a:r>
            <a:endParaRPr lang="es-CO" dirty="0">
              <a:solidFill>
                <a:schemeClr val="bg1"/>
              </a:solidFill>
            </a:endParaRPr>
          </a:p>
        </p:txBody>
      </p:sp>
    </p:spTree>
    <p:extLst>
      <p:ext uri="{BB962C8B-B14F-4D97-AF65-F5344CB8AC3E}">
        <p14:creationId xmlns:p14="http://schemas.microsoft.com/office/powerpoint/2010/main" val="696870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73443" y="411893"/>
            <a:ext cx="7772400" cy="1029729"/>
          </a:xfrm>
        </p:spPr>
        <p:txBody>
          <a:bodyPr>
            <a:normAutofit/>
          </a:bodyPr>
          <a:lstStyle/>
          <a:p>
            <a:pPr algn="just"/>
            <a:r>
              <a:rPr lang="es-CO" sz="2800" b="1" dirty="0">
                <a:solidFill>
                  <a:schemeClr val="bg1"/>
                </a:solidFill>
              </a:rPr>
              <a:t>Reglamento Académico de los Programas de Pregrado </a:t>
            </a:r>
            <a:r>
              <a:rPr lang="es-CO" sz="2800" dirty="0" smtClean="0">
                <a:solidFill>
                  <a:schemeClr val="bg1"/>
                </a:solidFill>
              </a:rPr>
              <a:t/>
            </a:r>
            <a:br>
              <a:rPr lang="es-CO" sz="2800" dirty="0" smtClean="0">
                <a:solidFill>
                  <a:schemeClr val="bg1"/>
                </a:solidFill>
              </a:rPr>
            </a:br>
            <a:r>
              <a:rPr lang="es-CO" sz="2400" dirty="0">
                <a:solidFill>
                  <a:schemeClr val="bg1"/>
                </a:solidFill>
                <a:latin typeface="+mn-lt"/>
                <a:ea typeface="+mn-ea"/>
                <a:cs typeface="+mn-cs"/>
              </a:rPr>
              <a:t>Régimen Académico </a:t>
            </a:r>
          </a:p>
        </p:txBody>
      </p:sp>
      <p:sp>
        <p:nvSpPr>
          <p:cNvPr id="3" name="Subtítulo 2"/>
          <p:cNvSpPr>
            <a:spLocks noGrp="1"/>
          </p:cNvSpPr>
          <p:nvPr>
            <p:ph type="subTitle" idx="1"/>
          </p:nvPr>
        </p:nvSpPr>
        <p:spPr>
          <a:xfrm>
            <a:off x="1152267" y="1828801"/>
            <a:ext cx="6814751" cy="2141838"/>
          </a:xfrm>
        </p:spPr>
        <p:txBody>
          <a:bodyPr>
            <a:normAutofit fontScale="92500" lnSpcReduction="20000"/>
          </a:bodyPr>
          <a:lstStyle/>
          <a:p>
            <a:pPr algn="just"/>
            <a:endParaRPr lang="es-CO" dirty="0" smtClean="0">
              <a:solidFill>
                <a:schemeClr val="bg1"/>
              </a:solidFill>
            </a:endParaRPr>
          </a:p>
          <a:p>
            <a:pPr algn="just"/>
            <a:r>
              <a:rPr lang="es-CO" dirty="0" smtClean="0">
                <a:solidFill>
                  <a:schemeClr val="bg1"/>
                </a:solidFill>
              </a:rPr>
              <a:t>CAPÍTULO </a:t>
            </a:r>
            <a:r>
              <a:rPr lang="es-CO" dirty="0">
                <a:solidFill>
                  <a:schemeClr val="bg1"/>
                </a:solidFill>
              </a:rPr>
              <a:t>5: De las evaluaciones académicas </a:t>
            </a:r>
            <a:endParaRPr lang="es-CO" dirty="0" smtClean="0">
              <a:solidFill>
                <a:schemeClr val="bg1"/>
              </a:solidFill>
            </a:endParaRPr>
          </a:p>
          <a:p>
            <a:pPr algn="just"/>
            <a:r>
              <a:rPr lang="es-CO" dirty="0" smtClean="0">
                <a:solidFill>
                  <a:schemeClr val="bg1"/>
                </a:solidFill>
              </a:rPr>
              <a:t>Artículo </a:t>
            </a:r>
            <a:r>
              <a:rPr lang="es-CO" dirty="0">
                <a:solidFill>
                  <a:schemeClr val="bg1"/>
                </a:solidFill>
              </a:rPr>
              <a:t>62. Inasistencia a los Exámenes: Salvo el caso de fuerza mayor, el estudiante que no presente cualquiera de los exámenes mencionados en el Artículo 60, en el día y hora fijados, tendrá una calificación de cero punto cero (0.0).</a:t>
            </a:r>
          </a:p>
        </p:txBody>
      </p:sp>
    </p:spTree>
    <p:extLst>
      <p:ext uri="{BB962C8B-B14F-4D97-AF65-F5344CB8AC3E}">
        <p14:creationId xmlns:p14="http://schemas.microsoft.com/office/powerpoint/2010/main" val="896181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054443" y="2342804"/>
            <a:ext cx="6853881" cy="646331"/>
          </a:xfrm>
          <a:prstGeom prst="rect">
            <a:avLst/>
          </a:prstGeom>
        </p:spPr>
        <p:txBody>
          <a:bodyPr wrap="square">
            <a:spAutoFit/>
          </a:bodyPr>
          <a:lstStyle/>
          <a:p>
            <a:r>
              <a:rPr lang="es-CO" dirty="0">
                <a:solidFill>
                  <a:schemeClr val="bg1"/>
                </a:solidFill>
                <a:hlinkClick r:id="rId2"/>
              </a:rPr>
              <a:t>http://www.eafit.edu.co/bienestar-universitario/servicio-medico-salud-ocupacional/servicios/Paginas/validacion-excusas-medicas.aspx</a:t>
            </a:r>
            <a:endParaRPr lang="es-CO" dirty="0">
              <a:solidFill>
                <a:schemeClr val="bg1"/>
              </a:solidFill>
            </a:endParaRPr>
          </a:p>
        </p:txBody>
      </p:sp>
      <p:sp>
        <p:nvSpPr>
          <p:cNvPr id="7" name="Título 6"/>
          <p:cNvSpPr>
            <a:spLocks noGrp="1"/>
          </p:cNvSpPr>
          <p:nvPr>
            <p:ph type="title"/>
          </p:nvPr>
        </p:nvSpPr>
        <p:spPr>
          <a:xfrm>
            <a:off x="1617191" y="455743"/>
            <a:ext cx="6019285" cy="1325563"/>
          </a:xfrm>
        </p:spPr>
        <p:txBody>
          <a:bodyPr/>
          <a:lstStyle/>
          <a:p>
            <a:r>
              <a:rPr lang="es-CO" dirty="0" smtClean="0">
                <a:solidFill>
                  <a:schemeClr val="bg1"/>
                </a:solidFill>
              </a:rPr>
              <a:t>INCAPACIDADES MEDICAS</a:t>
            </a:r>
            <a:endParaRPr lang="es-CO" dirty="0">
              <a:solidFill>
                <a:schemeClr val="bg1"/>
              </a:solidFill>
            </a:endParaRPr>
          </a:p>
        </p:txBody>
      </p:sp>
    </p:spTree>
    <p:extLst>
      <p:ext uri="{BB962C8B-B14F-4D97-AF65-F5344CB8AC3E}">
        <p14:creationId xmlns:p14="http://schemas.microsoft.com/office/powerpoint/2010/main" val="1599880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2131" y="871036"/>
            <a:ext cx="3778593" cy="855363"/>
          </a:xfrm>
        </p:spPr>
        <p:txBody>
          <a:bodyPr>
            <a:normAutofit/>
          </a:bodyPr>
          <a:lstStyle/>
          <a:p>
            <a:r>
              <a:rPr lang="es-CO" sz="4800" b="1" dirty="0" smtClean="0">
                <a:solidFill>
                  <a:schemeClr val="bg1"/>
                </a:solidFill>
              </a:rPr>
              <a:t>Masaje </a:t>
            </a:r>
            <a:r>
              <a:rPr lang="es-CO" sz="4800" b="1" dirty="0" err="1" smtClean="0">
                <a:solidFill>
                  <a:schemeClr val="bg1"/>
                </a:solidFill>
              </a:rPr>
              <a:t>expres</a:t>
            </a:r>
            <a:endParaRPr lang="es-CO" sz="4800" b="1" dirty="0">
              <a:solidFill>
                <a:schemeClr val="bg1"/>
              </a:solidFill>
            </a:endParaRPr>
          </a:p>
        </p:txBody>
      </p:sp>
      <p:sp>
        <p:nvSpPr>
          <p:cNvPr id="3" name="CuadroTexto 2"/>
          <p:cNvSpPr txBox="1"/>
          <p:nvPr/>
        </p:nvSpPr>
        <p:spPr>
          <a:xfrm>
            <a:off x="4563762" y="308605"/>
            <a:ext cx="4184822" cy="830997"/>
          </a:xfrm>
          <a:prstGeom prst="rect">
            <a:avLst/>
          </a:prstGeom>
          <a:noFill/>
        </p:spPr>
        <p:txBody>
          <a:bodyPr wrap="square" rtlCol="0">
            <a:spAutoFit/>
          </a:bodyPr>
          <a:lstStyle/>
          <a:p>
            <a:r>
              <a:rPr lang="es-CO" sz="4800" dirty="0" smtClean="0">
                <a:solidFill>
                  <a:schemeClr val="bg1"/>
                </a:solidFill>
              </a:rPr>
              <a:t>Pausas activas</a:t>
            </a:r>
            <a:endParaRPr lang="es-CO" sz="4800" dirty="0">
              <a:solidFill>
                <a:schemeClr val="bg1"/>
              </a:solidFill>
            </a:endParaRPr>
          </a:p>
        </p:txBody>
      </p:sp>
      <p:sp>
        <p:nvSpPr>
          <p:cNvPr id="4" name="CuadroTexto 3"/>
          <p:cNvSpPr txBox="1"/>
          <p:nvPr/>
        </p:nvSpPr>
        <p:spPr>
          <a:xfrm>
            <a:off x="6450226" y="4904689"/>
            <a:ext cx="2075935" cy="830997"/>
          </a:xfrm>
          <a:prstGeom prst="rect">
            <a:avLst/>
          </a:prstGeom>
          <a:noFill/>
        </p:spPr>
        <p:txBody>
          <a:bodyPr wrap="square" rtlCol="0">
            <a:spAutoFit/>
          </a:bodyPr>
          <a:lstStyle/>
          <a:p>
            <a:r>
              <a:rPr lang="es-CO" sz="4800" b="1" dirty="0" smtClean="0">
                <a:solidFill>
                  <a:schemeClr val="bg1"/>
                </a:solidFill>
              </a:rPr>
              <a:t>En vivo</a:t>
            </a:r>
            <a:endParaRPr lang="es-CO" sz="4800" b="1" dirty="0">
              <a:solidFill>
                <a:schemeClr val="bg1"/>
              </a:solidFill>
            </a:endParaRPr>
          </a:p>
        </p:txBody>
      </p:sp>
      <p:sp>
        <p:nvSpPr>
          <p:cNvPr id="5" name="CuadroTexto 4"/>
          <p:cNvSpPr txBox="1"/>
          <p:nvPr/>
        </p:nvSpPr>
        <p:spPr>
          <a:xfrm>
            <a:off x="4922107" y="3280888"/>
            <a:ext cx="3056237" cy="707886"/>
          </a:xfrm>
          <a:prstGeom prst="rect">
            <a:avLst/>
          </a:prstGeom>
          <a:noFill/>
        </p:spPr>
        <p:txBody>
          <a:bodyPr wrap="square" rtlCol="0">
            <a:spAutoFit/>
          </a:bodyPr>
          <a:lstStyle/>
          <a:p>
            <a:r>
              <a:rPr lang="es-CO" sz="4000" b="1" dirty="0" smtClean="0">
                <a:solidFill>
                  <a:schemeClr val="bg1"/>
                </a:solidFill>
              </a:rPr>
              <a:t>Audiometrías</a:t>
            </a:r>
            <a:endParaRPr lang="es-CO" sz="2400" b="1" dirty="0">
              <a:solidFill>
                <a:schemeClr val="bg1"/>
              </a:solidFill>
            </a:endParaRPr>
          </a:p>
        </p:txBody>
      </p:sp>
      <p:sp>
        <p:nvSpPr>
          <p:cNvPr id="6" name="CuadroTexto 5"/>
          <p:cNvSpPr txBox="1"/>
          <p:nvPr/>
        </p:nvSpPr>
        <p:spPr>
          <a:xfrm>
            <a:off x="4155989" y="1377334"/>
            <a:ext cx="4588474" cy="1077218"/>
          </a:xfrm>
          <a:prstGeom prst="rect">
            <a:avLst/>
          </a:prstGeom>
          <a:noFill/>
        </p:spPr>
        <p:txBody>
          <a:bodyPr wrap="square" rtlCol="0">
            <a:spAutoFit/>
          </a:bodyPr>
          <a:lstStyle/>
          <a:p>
            <a:r>
              <a:rPr lang="es-CO" sz="3200" dirty="0" smtClean="0">
                <a:solidFill>
                  <a:schemeClr val="bg1"/>
                </a:solidFill>
                <a:latin typeface="+mj-lt"/>
              </a:rPr>
              <a:t>Talleres cuidado de la Voz Observación uso de la Voz</a:t>
            </a:r>
            <a:endParaRPr lang="es-CO" sz="3200" dirty="0">
              <a:solidFill>
                <a:schemeClr val="bg1"/>
              </a:solidFill>
              <a:latin typeface="+mj-lt"/>
            </a:endParaRPr>
          </a:p>
        </p:txBody>
      </p:sp>
      <p:sp>
        <p:nvSpPr>
          <p:cNvPr id="7" name="CuadroTexto 6"/>
          <p:cNvSpPr txBox="1"/>
          <p:nvPr/>
        </p:nvSpPr>
        <p:spPr>
          <a:xfrm>
            <a:off x="562745" y="2528059"/>
            <a:ext cx="5887481" cy="707886"/>
          </a:xfrm>
          <a:prstGeom prst="rect">
            <a:avLst/>
          </a:prstGeom>
          <a:noFill/>
        </p:spPr>
        <p:txBody>
          <a:bodyPr wrap="square" rtlCol="0">
            <a:spAutoFit/>
          </a:bodyPr>
          <a:lstStyle/>
          <a:p>
            <a:r>
              <a:rPr lang="es-CO" sz="4000" b="1" dirty="0" smtClean="0">
                <a:solidFill>
                  <a:schemeClr val="bg1"/>
                </a:solidFill>
              </a:rPr>
              <a:t>Video cuidado de la Voz</a:t>
            </a:r>
            <a:endParaRPr lang="es-CO" sz="4000" b="1" dirty="0">
              <a:solidFill>
                <a:schemeClr val="bg1"/>
              </a:solidFill>
            </a:endParaRPr>
          </a:p>
        </p:txBody>
      </p:sp>
      <p:sp>
        <p:nvSpPr>
          <p:cNvPr id="8" name="CuadroTexto 7"/>
          <p:cNvSpPr txBox="1"/>
          <p:nvPr/>
        </p:nvSpPr>
        <p:spPr>
          <a:xfrm>
            <a:off x="222423" y="4274832"/>
            <a:ext cx="8526162" cy="1323439"/>
          </a:xfrm>
          <a:prstGeom prst="rect">
            <a:avLst/>
          </a:prstGeom>
          <a:noFill/>
        </p:spPr>
        <p:txBody>
          <a:bodyPr wrap="square" rtlCol="0">
            <a:spAutoFit/>
          </a:bodyPr>
          <a:lstStyle/>
          <a:p>
            <a:r>
              <a:rPr lang="es-CO" sz="4000" b="1" dirty="0">
                <a:solidFill>
                  <a:schemeClr val="bg1"/>
                </a:solidFill>
              </a:rPr>
              <a:t>Evaluación de la Voz mediante software</a:t>
            </a:r>
            <a:endParaRPr lang="es-CO" sz="4000" b="1" dirty="0">
              <a:solidFill>
                <a:schemeClr val="bg1"/>
              </a:solidFill>
            </a:endParaRPr>
          </a:p>
        </p:txBody>
      </p:sp>
    </p:spTree>
    <p:extLst>
      <p:ext uri="{BB962C8B-B14F-4D97-AF65-F5344CB8AC3E}">
        <p14:creationId xmlns:p14="http://schemas.microsoft.com/office/powerpoint/2010/main" val="438678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5BD15BF1A2FF8C47970BEDADDA6496BD" ma:contentTypeVersion="0" ma:contentTypeDescription="Crear nuevo documento." ma:contentTypeScope="" ma:versionID="23297bacfabb6c862b952499794f4dd8">
  <xsd:schema xmlns:xsd="http://www.w3.org/2001/XMLSchema" xmlns:xs="http://www.w3.org/2001/XMLSchema" xmlns:p="http://schemas.microsoft.com/office/2006/metadata/properties" targetNamespace="http://schemas.microsoft.com/office/2006/metadata/properties" ma:root="true" ma:fieldsID="7b4afbcb2487568e4ac3f4426186394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1107BB-E93D-42D1-ADC1-57FBE9B888D2}"/>
</file>

<file path=customXml/itemProps2.xml><?xml version="1.0" encoding="utf-8"?>
<ds:datastoreItem xmlns:ds="http://schemas.openxmlformats.org/officeDocument/2006/customXml" ds:itemID="{56627D78-6318-4F94-953A-D18567BFC161}"/>
</file>

<file path=customXml/itemProps3.xml><?xml version="1.0" encoding="utf-8"?>
<ds:datastoreItem xmlns:ds="http://schemas.openxmlformats.org/officeDocument/2006/customXml" ds:itemID="{D6F8E1D5-9538-4A2E-A3D9-AE97F5BA2039}"/>
</file>

<file path=docProps/app.xml><?xml version="1.0" encoding="utf-8"?>
<Properties xmlns="http://schemas.openxmlformats.org/officeDocument/2006/extended-properties" xmlns:vt="http://schemas.openxmlformats.org/officeDocument/2006/docPropsVTypes">
  <Template>Office Theme</Template>
  <TotalTime>336</TotalTime>
  <Words>321</Words>
  <Application>Microsoft Office PowerPoint</Application>
  <PresentationFormat>Presentación en pantalla (4:3)</PresentationFormat>
  <Paragraphs>36</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Calibri Light</vt:lpstr>
      <vt:lpstr>Helvetica</vt:lpstr>
      <vt:lpstr>Tema de Office</vt:lpstr>
      <vt:lpstr>SOY MUSICO, SOY SALUDABLE, SOMOS SALUDABLES </vt:lpstr>
      <vt:lpstr>Presentación de PowerPoint</vt:lpstr>
      <vt:lpstr>Presentación de PowerPoint</vt:lpstr>
      <vt:lpstr>Presentación de PowerPoint</vt:lpstr>
      <vt:lpstr>Musician’s First Aid  Primeros auxilios para músicos</vt:lpstr>
      <vt:lpstr>Presentación de PowerPoint</vt:lpstr>
      <vt:lpstr>Reglamento Académico de los Programas de Pregrado  Régimen Académico </vt:lpstr>
      <vt:lpstr>INCAPACIDADES MEDICAS</vt:lpstr>
      <vt:lpstr>Masaje expres</vt:lpstr>
      <vt:lpstr>PAUSAS PSICOFÍSICAS</vt:lpstr>
      <vt:lpstr> http://envivo.eafit.edu.co/EnvivoEafit/?p=23135  Masaje expres http://entrenos.eafit.edu.co/bienestar-cultura/desarrollo-humano/servicio-medico-salud-ocupacional/salud-ocupacional/Paginas/servicios.aspx</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Soy músico soy saludable somos saludables</dc:title>
  <dc:creator>Claudia Patricia Giraldo Ramirez</dc:creator>
  <cp:lastModifiedBy>Olga Lucia Sierra Arango</cp:lastModifiedBy>
  <cp:revision>41</cp:revision>
  <dcterms:created xsi:type="dcterms:W3CDTF">2015-01-20T20:40:07Z</dcterms:created>
  <dcterms:modified xsi:type="dcterms:W3CDTF">2016-07-13T21:44:04Z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0x0101005BD15BF1A2FF8C47970BEDADDA6496BD</vt:lpwstr>
  </property>
  <property fmtid="{D5CDD505-2E9C-101B-9397-08002B2CF9AE}" pid="3" name="Order">
    <vt:r8>2900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