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7" r:id="rId6"/>
    <p:sldId id="268" r:id="rId7"/>
    <p:sldId id="269" r:id="rId8"/>
    <p:sldId id="261" r:id="rId9"/>
    <p:sldId id="262" r:id="rId10"/>
    <p:sldId id="271" r:id="rId11"/>
    <p:sldId id="273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34CB-9A3F-4C68-BC06-5C0326CE65B3}" type="datetimeFigureOut">
              <a:rPr lang="es-ES" smtClean="0"/>
              <a:pPr/>
              <a:t>14/05/2013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7B3D-97B5-4D13-B1B9-C0FF0D7BF0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34CB-9A3F-4C68-BC06-5C0326CE65B3}" type="datetimeFigureOut">
              <a:rPr lang="es-ES" smtClean="0"/>
              <a:pPr/>
              <a:t>14/05/2013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7B3D-97B5-4D13-B1B9-C0FF0D7BF0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34CB-9A3F-4C68-BC06-5C0326CE65B3}" type="datetimeFigureOut">
              <a:rPr lang="es-ES" smtClean="0"/>
              <a:pPr/>
              <a:t>14/05/2013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7B3D-97B5-4D13-B1B9-C0FF0D7BF0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34CB-9A3F-4C68-BC06-5C0326CE65B3}" type="datetimeFigureOut">
              <a:rPr lang="es-ES" smtClean="0"/>
              <a:pPr/>
              <a:t>14/05/2013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7B3D-97B5-4D13-B1B9-C0FF0D7BF0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34CB-9A3F-4C68-BC06-5C0326CE65B3}" type="datetimeFigureOut">
              <a:rPr lang="es-ES" smtClean="0"/>
              <a:pPr/>
              <a:t>14/05/2013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7B3D-97B5-4D13-B1B9-C0FF0D7BF0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34CB-9A3F-4C68-BC06-5C0326CE65B3}" type="datetimeFigureOut">
              <a:rPr lang="es-ES" smtClean="0"/>
              <a:pPr/>
              <a:t>14/05/2013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7B3D-97B5-4D13-B1B9-C0FF0D7BF0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34CB-9A3F-4C68-BC06-5C0326CE65B3}" type="datetimeFigureOut">
              <a:rPr lang="es-ES" smtClean="0"/>
              <a:pPr/>
              <a:t>14/05/2013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7B3D-97B5-4D13-B1B9-C0FF0D7BF0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34CB-9A3F-4C68-BC06-5C0326CE65B3}" type="datetimeFigureOut">
              <a:rPr lang="es-ES" smtClean="0"/>
              <a:pPr/>
              <a:t>14/05/2013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7B3D-97B5-4D13-B1B9-C0FF0D7BF0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34CB-9A3F-4C68-BC06-5C0326CE65B3}" type="datetimeFigureOut">
              <a:rPr lang="es-ES" smtClean="0"/>
              <a:pPr/>
              <a:t>14/05/2013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7B3D-97B5-4D13-B1B9-C0FF0D7BF0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34CB-9A3F-4C68-BC06-5C0326CE65B3}" type="datetimeFigureOut">
              <a:rPr lang="es-ES" smtClean="0"/>
              <a:pPr/>
              <a:t>14/05/2013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7B3D-97B5-4D13-B1B9-C0FF0D7BF0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34CB-9A3F-4C68-BC06-5C0326CE65B3}" type="datetimeFigureOut">
              <a:rPr lang="es-ES" smtClean="0"/>
              <a:pPr/>
              <a:t>14/05/2013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D7B3D-97B5-4D13-B1B9-C0FF0D7BF0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634CB-9A3F-4C68-BC06-5C0326CE65B3}" type="datetimeFigureOut">
              <a:rPr lang="es-ES" smtClean="0"/>
              <a:pPr/>
              <a:t>14/05/2013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7B3D-97B5-4D13-B1B9-C0FF0D7BF0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6 Triángulo rectángulo"/>
          <p:cNvSpPr/>
          <p:nvPr/>
        </p:nvSpPr>
        <p:spPr>
          <a:xfrm>
            <a:off x="1331640" y="660103"/>
            <a:ext cx="782543" cy="608657"/>
          </a:xfrm>
          <a:custGeom>
            <a:avLst/>
            <a:gdLst>
              <a:gd name="connsiteX0" fmla="*/ 0 w 648072"/>
              <a:gd name="connsiteY0" fmla="*/ 842030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842030 h 842030"/>
              <a:gd name="connsiteX0" fmla="*/ 0 w 648072"/>
              <a:gd name="connsiteY0" fmla="*/ 528266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28266 h 842030"/>
              <a:gd name="connsiteX0" fmla="*/ 0 w 648072"/>
              <a:gd name="connsiteY0" fmla="*/ 546195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46195 h 842030"/>
              <a:gd name="connsiteX0" fmla="*/ 0 w 800472"/>
              <a:gd name="connsiteY0" fmla="*/ 546195 h 833065"/>
              <a:gd name="connsiteX1" fmla="*/ 0 w 800472"/>
              <a:gd name="connsiteY1" fmla="*/ 0 h 833065"/>
              <a:gd name="connsiteX2" fmla="*/ 800472 w 800472"/>
              <a:gd name="connsiteY2" fmla="*/ 833065 h 833065"/>
              <a:gd name="connsiteX3" fmla="*/ 0 w 800472"/>
              <a:gd name="connsiteY3" fmla="*/ 546195 h 833065"/>
              <a:gd name="connsiteX0" fmla="*/ 0 w 782543"/>
              <a:gd name="connsiteY0" fmla="*/ 546195 h 877888"/>
              <a:gd name="connsiteX1" fmla="*/ 0 w 782543"/>
              <a:gd name="connsiteY1" fmla="*/ 0 h 877888"/>
              <a:gd name="connsiteX2" fmla="*/ 782543 w 782543"/>
              <a:gd name="connsiteY2" fmla="*/ 877888 h 877888"/>
              <a:gd name="connsiteX3" fmla="*/ 0 w 782543"/>
              <a:gd name="connsiteY3" fmla="*/ 546195 h 877888"/>
              <a:gd name="connsiteX0" fmla="*/ 0 w 782543"/>
              <a:gd name="connsiteY0" fmla="*/ 384830 h 716523"/>
              <a:gd name="connsiteX1" fmla="*/ 286871 w 782543"/>
              <a:gd name="connsiteY1" fmla="*/ 0 h 716523"/>
              <a:gd name="connsiteX2" fmla="*/ 782543 w 782543"/>
              <a:gd name="connsiteY2" fmla="*/ 716523 h 716523"/>
              <a:gd name="connsiteX3" fmla="*/ 0 w 782543"/>
              <a:gd name="connsiteY3" fmla="*/ 384830 h 71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543" h="716523">
                <a:moveTo>
                  <a:pt x="0" y="384830"/>
                </a:moveTo>
                <a:lnTo>
                  <a:pt x="286871" y="0"/>
                </a:lnTo>
                <a:lnTo>
                  <a:pt x="782543" y="716523"/>
                </a:lnTo>
                <a:lnTo>
                  <a:pt x="0" y="38483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38100" dist="50800" dir="21300000" sx="88000" sy="88000" algn="ctr" rotWithShape="0">
              <a:srgbClr val="000000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Proceso"/>
          <p:cNvSpPr/>
          <p:nvPr/>
        </p:nvSpPr>
        <p:spPr>
          <a:xfrm>
            <a:off x="1331640" y="426730"/>
            <a:ext cx="7812360" cy="553998"/>
          </a:xfrm>
          <a:prstGeom prst="flowChartProcess">
            <a:avLst/>
          </a:prstGeom>
          <a:ln>
            <a:noFill/>
          </a:ln>
          <a:effectLst>
            <a:outerShdw blurRad="101600" dist="23000" dir="5400000" rotWithShape="0">
              <a:srgbClr val="000000">
                <a:alpha val="11000"/>
              </a:srgbClr>
            </a:outerShdw>
          </a:effectLst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331640" y="404664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spc="-15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 solicitud del </a:t>
            </a:r>
            <a:r>
              <a:rPr lang="es-ES" sz="3000" b="1" spc="-15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préstamo </a:t>
            </a:r>
            <a:r>
              <a:rPr lang="es-ES" sz="3000" b="1" spc="-15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 </a:t>
            </a:r>
            <a:r>
              <a:rPr lang="es-ES" sz="3000" b="1" spc="-15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vivienda</a:t>
            </a:r>
            <a:endParaRPr lang="es-CO" sz="3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3904288" y="1285860"/>
            <a:ext cx="48245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Una vez aprobada la solicitud de préstamo de vivienda, el empleado recibirá comunicación al respecto con indicación del monto aprobado, condiciones, requisitos para su formalización y un plazo de </a:t>
            </a: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90 </a:t>
            </a: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días calendario para hacer efectivo el préstamo; de lo contrario, perderá el derecho y deberá hacer una nueva solicitud.</a:t>
            </a:r>
            <a:endParaRPr lang="es-CO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24744"/>
            <a:ext cx="3396040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57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 Triángulo rectángulo"/>
          <p:cNvSpPr/>
          <p:nvPr/>
        </p:nvSpPr>
        <p:spPr>
          <a:xfrm>
            <a:off x="2339752" y="1036439"/>
            <a:ext cx="782543" cy="608657"/>
          </a:xfrm>
          <a:custGeom>
            <a:avLst/>
            <a:gdLst>
              <a:gd name="connsiteX0" fmla="*/ 0 w 648072"/>
              <a:gd name="connsiteY0" fmla="*/ 842030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842030 h 842030"/>
              <a:gd name="connsiteX0" fmla="*/ 0 w 648072"/>
              <a:gd name="connsiteY0" fmla="*/ 528266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28266 h 842030"/>
              <a:gd name="connsiteX0" fmla="*/ 0 w 648072"/>
              <a:gd name="connsiteY0" fmla="*/ 546195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46195 h 842030"/>
              <a:gd name="connsiteX0" fmla="*/ 0 w 800472"/>
              <a:gd name="connsiteY0" fmla="*/ 546195 h 833065"/>
              <a:gd name="connsiteX1" fmla="*/ 0 w 800472"/>
              <a:gd name="connsiteY1" fmla="*/ 0 h 833065"/>
              <a:gd name="connsiteX2" fmla="*/ 800472 w 800472"/>
              <a:gd name="connsiteY2" fmla="*/ 833065 h 833065"/>
              <a:gd name="connsiteX3" fmla="*/ 0 w 800472"/>
              <a:gd name="connsiteY3" fmla="*/ 546195 h 833065"/>
              <a:gd name="connsiteX0" fmla="*/ 0 w 782543"/>
              <a:gd name="connsiteY0" fmla="*/ 546195 h 877888"/>
              <a:gd name="connsiteX1" fmla="*/ 0 w 782543"/>
              <a:gd name="connsiteY1" fmla="*/ 0 h 877888"/>
              <a:gd name="connsiteX2" fmla="*/ 782543 w 782543"/>
              <a:gd name="connsiteY2" fmla="*/ 877888 h 877888"/>
              <a:gd name="connsiteX3" fmla="*/ 0 w 782543"/>
              <a:gd name="connsiteY3" fmla="*/ 546195 h 877888"/>
              <a:gd name="connsiteX0" fmla="*/ 0 w 782543"/>
              <a:gd name="connsiteY0" fmla="*/ 384830 h 716523"/>
              <a:gd name="connsiteX1" fmla="*/ 286871 w 782543"/>
              <a:gd name="connsiteY1" fmla="*/ 0 h 716523"/>
              <a:gd name="connsiteX2" fmla="*/ 782543 w 782543"/>
              <a:gd name="connsiteY2" fmla="*/ 716523 h 716523"/>
              <a:gd name="connsiteX3" fmla="*/ 0 w 782543"/>
              <a:gd name="connsiteY3" fmla="*/ 384830 h 71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543" h="716523">
                <a:moveTo>
                  <a:pt x="0" y="384830"/>
                </a:moveTo>
                <a:lnTo>
                  <a:pt x="286871" y="0"/>
                </a:lnTo>
                <a:lnTo>
                  <a:pt x="782543" y="716523"/>
                </a:lnTo>
                <a:lnTo>
                  <a:pt x="0" y="38483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38100" dist="50800" dir="21300000" sx="88000" sy="88000" algn="ctr" rotWithShape="0">
              <a:srgbClr val="000000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Proceso"/>
          <p:cNvSpPr/>
          <p:nvPr/>
        </p:nvSpPr>
        <p:spPr>
          <a:xfrm>
            <a:off x="2339752" y="426729"/>
            <a:ext cx="6804248" cy="914039"/>
          </a:xfrm>
          <a:prstGeom prst="flowChartProcess">
            <a:avLst/>
          </a:prstGeom>
          <a:ln>
            <a:noFill/>
          </a:ln>
          <a:effectLst>
            <a:outerShdw blurRad="101600" dist="23000" dir="5400000" rotWithShape="0">
              <a:srgbClr val="000000">
                <a:alpha val="11000"/>
              </a:srgbClr>
            </a:outerShdw>
          </a:effectLst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83768" y="530290"/>
            <a:ext cx="4896544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s-ES" sz="300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Sobre el Préstamo de Vivienda</a:t>
            </a:r>
            <a:endParaRPr lang="es-CO" sz="3000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763688" y="2204864"/>
            <a:ext cx="5688632" cy="2157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ts val="2300"/>
              </a:lnSpc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MX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La Universidad no exige la hipoteca del </a:t>
            </a:r>
            <a:r>
              <a:rPr lang="es-MX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bien.</a:t>
            </a:r>
          </a:p>
          <a:p>
            <a:pPr marL="742950" lvl="1" indent="-285750">
              <a:lnSpc>
                <a:spcPts val="2300"/>
              </a:lnSpc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endParaRPr lang="es-MX" sz="21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lnSpc>
                <a:spcPts val="2300"/>
              </a:lnSpc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MX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La cuota mensual </a:t>
            </a:r>
            <a:r>
              <a:rPr lang="es-MX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que se descuenta de salario</a:t>
            </a:r>
            <a:r>
              <a:rPr lang="es-MX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equivale al pago de los intereses y </a:t>
            </a:r>
            <a:r>
              <a:rPr lang="es-MX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el abono a capital </a:t>
            </a:r>
            <a:r>
              <a:rPr lang="es-MX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 </a:t>
            </a:r>
            <a:r>
              <a:rPr lang="es-MX" sz="2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realiza </a:t>
            </a:r>
            <a:r>
              <a:rPr lang="es-MX" sz="2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 las cesantías y las primas.</a:t>
            </a:r>
            <a:endParaRPr lang="es-ES" sz="2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39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6 Triángulo rectángulo"/>
          <p:cNvSpPr/>
          <p:nvPr/>
        </p:nvSpPr>
        <p:spPr>
          <a:xfrm>
            <a:off x="2483767" y="660103"/>
            <a:ext cx="782543" cy="608657"/>
          </a:xfrm>
          <a:custGeom>
            <a:avLst/>
            <a:gdLst>
              <a:gd name="connsiteX0" fmla="*/ 0 w 648072"/>
              <a:gd name="connsiteY0" fmla="*/ 842030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842030 h 842030"/>
              <a:gd name="connsiteX0" fmla="*/ 0 w 648072"/>
              <a:gd name="connsiteY0" fmla="*/ 528266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28266 h 842030"/>
              <a:gd name="connsiteX0" fmla="*/ 0 w 648072"/>
              <a:gd name="connsiteY0" fmla="*/ 546195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46195 h 842030"/>
              <a:gd name="connsiteX0" fmla="*/ 0 w 800472"/>
              <a:gd name="connsiteY0" fmla="*/ 546195 h 833065"/>
              <a:gd name="connsiteX1" fmla="*/ 0 w 800472"/>
              <a:gd name="connsiteY1" fmla="*/ 0 h 833065"/>
              <a:gd name="connsiteX2" fmla="*/ 800472 w 800472"/>
              <a:gd name="connsiteY2" fmla="*/ 833065 h 833065"/>
              <a:gd name="connsiteX3" fmla="*/ 0 w 800472"/>
              <a:gd name="connsiteY3" fmla="*/ 546195 h 833065"/>
              <a:gd name="connsiteX0" fmla="*/ 0 w 782543"/>
              <a:gd name="connsiteY0" fmla="*/ 546195 h 877888"/>
              <a:gd name="connsiteX1" fmla="*/ 0 w 782543"/>
              <a:gd name="connsiteY1" fmla="*/ 0 h 877888"/>
              <a:gd name="connsiteX2" fmla="*/ 782543 w 782543"/>
              <a:gd name="connsiteY2" fmla="*/ 877888 h 877888"/>
              <a:gd name="connsiteX3" fmla="*/ 0 w 782543"/>
              <a:gd name="connsiteY3" fmla="*/ 546195 h 877888"/>
              <a:gd name="connsiteX0" fmla="*/ 0 w 782543"/>
              <a:gd name="connsiteY0" fmla="*/ 384830 h 716523"/>
              <a:gd name="connsiteX1" fmla="*/ 286871 w 782543"/>
              <a:gd name="connsiteY1" fmla="*/ 0 h 716523"/>
              <a:gd name="connsiteX2" fmla="*/ 782543 w 782543"/>
              <a:gd name="connsiteY2" fmla="*/ 716523 h 716523"/>
              <a:gd name="connsiteX3" fmla="*/ 0 w 782543"/>
              <a:gd name="connsiteY3" fmla="*/ 384830 h 71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543" h="716523">
                <a:moveTo>
                  <a:pt x="0" y="384830"/>
                </a:moveTo>
                <a:lnTo>
                  <a:pt x="286871" y="0"/>
                </a:lnTo>
                <a:lnTo>
                  <a:pt x="782543" y="716523"/>
                </a:lnTo>
                <a:lnTo>
                  <a:pt x="0" y="38483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38100" dist="50800" dir="21300000" sx="88000" sy="88000" algn="ctr" rotWithShape="0">
              <a:srgbClr val="000000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Proceso"/>
          <p:cNvSpPr/>
          <p:nvPr/>
        </p:nvSpPr>
        <p:spPr>
          <a:xfrm>
            <a:off x="2483768" y="426730"/>
            <a:ext cx="6660232" cy="553998"/>
          </a:xfrm>
          <a:prstGeom prst="flowChartProcess">
            <a:avLst/>
          </a:prstGeom>
          <a:ln>
            <a:noFill/>
          </a:ln>
          <a:effectLst>
            <a:outerShdw blurRad="101600" dist="23000" dir="5400000" rotWithShape="0">
              <a:srgbClr val="000000">
                <a:alpha val="11000"/>
              </a:srgbClr>
            </a:outerShdw>
          </a:effectLst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555776" y="404664"/>
            <a:ext cx="43204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000" b="1" spc="-15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3000" b="1" spc="-15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Valor del </a:t>
            </a:r>
            <a:r>
              <a:rPr lang="es-ES" sz="3000" b="1" spc="-15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préstamo</a:t>
            </a:r>
            <a:endParaRPr lang="es-CO" sz="3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000100" y="1579970"/>
            <a:ext cx="714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valor del préstamo de vivienda que se podrá otorgar a los empleados variará según el concepto para el cual se destinará así</a:t>
            </a: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000100" y="2714620"/>
            <a:ext cx="35719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s-E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Para compra, construcción, pago deuda hipotecaria y cambio de vivienda: </a:t>
            </a:r>
          </a:p>
          <a:p>
            <a:r>
              <a:rPr lang="es-ES" sz="2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Máximo hasta 36 SMLMV: </a:t>
            </a: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$21.222.000 para el 2013.</a:t>
            </a:r>
            <a:endParaRPr lang="es-ES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585012" y="2714620"/>
            <a:ext cx="35719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s-E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Para reforma de vivienda: </a:t>
            </a:r>
          </a:p>
          <a:p>
            <a:r>
              <a:rPr lang="es-ES" sz="2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Máximo hasta 18 SMLMV: </a:t>
            </a: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$10.611.000 para el 2013.</a:t>
            </a:r>
            <a:endParaRPr lang="es-ES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 Triángulo rectángulo"/>
          <p:cNvSpPr/>
          <p:nvPr/>
        </p:nvSpPr>
        <p:spPr>
          <a:xfrm>
            <a:off x="1866926" y="660103"/>
            <a:ext cx="782543" cy="608657"/>
          </a:xfrm>
          <a:custGeom>
            <a:avLst/>
            <a:gdLst>
              <a:gd name="connsiteX0" fmla="*/ 0 w 648072"/>
              <a:gd name="connsiteY0" fmla="*/ 842030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842030 h 842030"/>
              <a:gd name="connsiteX0" fmla="*/ 0 w 648072"/>
              <a:gd name="connsiteY0" fmla="*/ 528266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28266 h 842030"/>
              <a:gd name="connsiteX0" fmla="*/ 0 w 648072"/>
              <a:gd name="connsiteY0" fmla="*/ 546195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46195 h 842030"/>
              <a:gd name="connsiteX0" fmla="*/ 0 w 800472"/>
              <a:gd name="connsiteY0" fmla="*/ 546195 h 833065"/>
              <a:gd name="connsiteX1" fmla="*/ 0 w 800472"/>
              <a:gd name="connsiteY1" fmla="*/ 0 h 833065"/>
              <a:gd name="connsiteX2" fmla="*/ 800472 w 800472"/>
              <a:gd name="connsiteY2" fmla="*/ 833065 h 833065"/>
              <a:gd name="connsiteX3" fmla="*/ 0 w 800472"/>
              <a:gd name="connsiteY3" fmla="*/ 546195 h 833065"/>
              <a:gd name="connsiteX0" fmla="*/ 0 w 782543"/>
              <a:gd name="connsiteY0" fmla="*/ 546195 h 877888"/>
              <a:gd name="connsiteX1" fmla="*/ 0 w 782543"/>
              <a:gd name="connsiteY1" fmla="*/ 0 h 877888"/>
              <a:gd name="connsiteX2" fmla="*/ 782543 w 782543"/>
              <a:gd name="connsiteY2" fmla="*/ 877888 h 877888"/>
              <a:gd name="connsiteX3" fmla="*/ 0 w 782543"/>
              <a:gd name="connsiteY3" fmla="*/ 546195 h 877888"/>
              <a:gd name="connsiteX0" fmla="*/ 0 w 782543"/>
              <a:gd name="connsiteY0" fmla="*/ 384830 h 716523"/>
              <a:gd name="connsiteX1" fmla="*/ 286871 w 782543"/>
              <a:gd name="connsiteY1" fmla="*/ 0 h 716523"/>
              <a:gd name="connsiteX2" fmla="*/ 782543 w 782543"/>
              <a:gd name="connsiteY2" fmla="*/ 716523 h 716523"/>
              <a:gd name="connsiteX3" fmla="*/ 0 w 782543"/>
              <a:gd name="connsiteY3" fmla="*/ 384830 h 71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543" h="716523">
                <a:moveTo>
                  <a:pt x="0" y="384830"/>
                </a:moveTo>
                <a:lnTo>
                  <a:pt x="286871" y="0"/>
                </a:lnTo>
                <a:lnTo>
                  <a:pt x="782543" y="716523"/>
                </a:lnTo>
                <a:lnTo>
                  <a:pt x="0" y="38483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38100" dist="50800" dir="21300000" sx="88000" sy="88000" algn="ctr" rotWithShape="0">
              <a:srgbClr val="000000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Proceso"/>
          <p:cNvSpPr/>
          <p:nvPr/>
        </p:nvSpPr>
        <p:spPr>
          <a:xfrm>
            <a:off x="1866926" y="426730"/>
            <a:ext cx="7277073" cy="553998"/>
          </a:xfrm>
          <a:prstGeom prst="flowChartProcess">
            <a:avLst/>
          </a:prstGeom>
          <a:ln>
            <a:noFill/>
          </a:ln>
          <a:effectLst>
            <a:outerShdw blurRad="101600" dist="23000" dir="5400000" rotWithShape="0">
              <a:srgbClr val="000000">
                <a:alpha val="11000"/>
              </a:srgbClr>
            </a:outerShdw>
          </a:effectLst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799692" y="404664"/>
            <a:ext cx="55446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000" b="1" spc="-15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s-ES" sz="3000" b="1" spc="-15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Intereses (tasa fija </a:t>
            </a:r>
            <a:r>
              <a:rPr lang="es-ES" sz="3000" b="1" spc="-15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 variable)</a:t>
            </a:r>
            <a:endParaRPr lang="es-CO" sz="30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403648" y="1916832"/>
            <a:ext cx="63367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Si su salario es </a:t>
            </a: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hasta </a:t>
            </a: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s-ES_tradnl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SMLMV, el </a:t>
            </a:r>
            <a:r>
              <a:rPr lang="es-ES_tradnl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interés      </a:t>
            </a:r>
            <a:r>
              <a:rPr lang="es-ES_tradnl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es del 10% </a:t>
            </a:r>
            <a:r>
              <a:rPr lang="es-ES_tradnl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anual.</a:t>
            </a:r>
          </a:p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endParaRPr lang="es-ES_tradnl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ES_tradnl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Si su salario es &gt; 3 </a:t>
            </a:r>
            <a:r>
              <a:rPr lang="es-ES_tradnl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SMLMV y </a:t>
            </a:r>
            <a:r>
              <a:rPr lang="es-ES_tradnl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&lt; o igual a 6</a:t>
            </a:r>
            <a:r>
              <a:rPr lang="es-ES_tradnl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, el interés </a:t>
            </a:r>
            <a:r>
              <a:rPr lang="es-ES_tradnl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es </a:t>
            </a:r>
            <a:r>
              <a:rPr lang="es-ES_tradnl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del 11% anual.</a:t>
            </a:r>
          </a:p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endParaRPr lang="es-ES_tradnl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Si su salario es &gt; 6 </a:t>
            </a:r>
            <a:r>
              <a:rPr lang="es-ES_tradnl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SMLMV, el interés es </a:t>
            </a:r>
            <a:r>
              <a:rPr lang="es-ES_tradnl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     del </a:t>
            </a:r>
            <a:r>
              <a:rPr lang="es-ES_tradnl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12% </a:t>
            </a:r>
            <a:r>
              <a:rPr lang="es-ES_tradnl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anual.</a:t>
            </a:r>
            <a:endParaRPr lang="es-CO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endParaRPr lang="es-CO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6 Triángulo rectángulo"/>
          <p:cNvSpPr/>
          <p:nvPr/>
        </p:nvSpPr>
        <p:spPr>
          <a:xfrm>
            <a:off x="3527884" y="660103"/>
            <a:ext cx="782543" cy="608657"/>
          </a:xfrm>
          <a:custGeom>
            <a:avLst/>
            <a:gdLst>
              <a:gd name="connsiteX0" fmla="*/ 0 w 648072"/>
              <a:gd name="connsiteY0" fmla="*/ 842030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842030 h 842030"/>
              <a:gd name="connsiteX0" fmla="*/ 0 w 648072"/>
              <a:gd name="connsiteY0" fmla="*/ 528266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28266 h 842030"/>
              <a:gd name="connsiteX0" fmla="*/ 0 w 648072"/>
              <a:gd name="connsiteY0" fmla="*/ 546195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46195 h 842030"/>
              <a:gd name="connsiteX0" fmla="*/ 0 w 800472"/>
              <a:gd name="connsiteY0" fmla="*/ 546195 h 833065"/>
              <a:gd name="connsiteX1" fmla="*/ 0 w 800472"/>
              <a:gd name="connsiteY1" fmla="*/ 0 h 833065"/>
              <a:gd name="connsiteX2" fmla="*/ 800472 w 800472"/>
              <a:gd name="connsiteY2" fmla="*/ 833065 h 833065"/>
              <a:gd name="connsiteX3" fmla="*/ 0 w 800472"/>
              <a:gd name="connsiteY3" fmla="*/ 546195 h 833065"/>
              <a:gd name="connsiteX0" fmla="*/ 0 w 782543"/>
              <a:gd name="connsiteY0" fmla="*/ 546195 h 877888"/>
              <a:gd name="connsiteX1" fmla="*/ 0 w 782543"/>
              <a:gd name="connsiteY1" fmla="*/ 0 h 877888"/>
              <a:gd name="connsiteX2" fmla="*/ 782543 w 782543"/>
              <a:gd name="connsiteY2" fmla="*/ 877888 h 877888"/>
              <a:gd name="connsiteX3" fmla="*/ 0 w 782543"/>
              <a:gd name="connsiteY3" fmla="*/ 546195 h 877888"/>
              <a:gd name="connsiteX0" fmla="*/ 0 w 782543"/>
              <a:gd name="connsiteY0" fmla="*/ 384830 h 716523"/>
              <a:gd name="connsiteX1" fmla="*/ 286871 w 782543"/>
              <a:gd name="connsiteY1" fmla="*/ 0 h 716523"/>
              <a:gd name="connsiteX2" fmla="*/ 782543 w 782543"/>
              <a:gd name="connsiteY2" fmla="*/ 716523 h 716523"/>
              <a:gd name="connsiteX3" fmla="*/ 0 w 782543"/>
              <a:gd name="connsiteY3" fmla="*/ 384830 h 71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543" h="716523">
                <a:moveTo>
                  <a:pt x="0" y="384830"/>
                </a:moveTo>
                <a:lnTo>
                  <a:pt x="286871" y="0"/>
                </a:lnTo>
                <a:lnTo>
                  <a:pt x="782543" y="716523"/>
                </a:lnTo>
                <a:lnTo>
                  <a:pt x="0" y="38483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38100" dist="50800" dir="21300000" sx="88000" sy="88000" algn="ctr" rotWithShape="0">
              <a:srgbClr val="000000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Proceso"/>
          <p:cNvSpPr/>
          <p:nvPr/>
        </p:nvSpPr>
        <p:spPr>
          <a:xfrm>
            <a:off x="3527884" y="426730"/>
            <a:ext cx="5616116" cy="553998"/>
          </a:xfrm>
          <a:prstGeom prst="flowChartProcess">
            <a:avLst/>
          </a:prstGeom>
          <a:ln>
            <a:noFill/>
          </a:ln>
          <a:effectLst>
            <a:outerShdw blurRad="101600" dist="23000" dir="5400000" rotWithShape="0">
              <a:srgbClr val="000000">
                <a:alpha val="11000"/>
              </a:srgbClr>
            </a:outerShdw>
          </a:effectLst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527884" y="426730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0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Plazos</a:t>
            </a:r>
            <a:endParaRPr lang="es-CO" sz="30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973310" y="1535186"/>
            <a:ext cx="71705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 plazo que se otorgará al empleado para el pago del préstamo de vivienda variará según el concepto para el cual se hubiere solicitado el préstamo, </a:t>
            </a: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así:</a:t>
            </a:r>
            <a:endParaRPr lang="es-CO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000100" y="2857496"/>
            <a:ext cx="35719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s-E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Para compra, construcción, pago deuda hipotecaria y cambio de vivienda: </a:t>
            </a:r>
          </a:p>
          <a:p>
            <a:r>
              <a:rPr lang="es-ES" sz="2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Plazo máximo de 60 meses.</a:t>
            </a:r>
            <a:endParaRPr lang="es-ES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585012" y="2857496"/>
            <a:ext cx="35719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s-E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Para mejoras de vivienda: </a:t>
            </a:r>
          </a:p>
          <a:p>
            <a:r>
              <a:rPr lang="es-ES" sz="2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Plazo máximo de 36 meses.</a:t>
            </a:r>
            <a:endParaRPr lang="es-ES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384"/>
            <a:ext cx="9144000" cy="6858000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s-CO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Gracias</a:t>
            </a:r>
            <a:r>
              <a:rPr lang="es-CO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Triángulo rectángulo"/>
          <p:cNvSpPr/>
          <p:nvPr/>
        </p:nvSpPr>
        <p:spPr>
          <a:xfrm>
            <a:off x="2483767" y="660103"/>
            <a:ext cx="782543" cy="608657"/>
          </a:xfrm>
          <a:custGeom>
            <a:avLst/>
            <a:gdLst>
              <a:gd name="connsiteX0" fmla="*/ 0 w 648072"/>
              <a:gd name="connsiteY0" fmla="*/ 842030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842030 h 842030"/>
              <a:gd name="connsiteX0" fmla="*/ 0 w 648072"/>
              <a:gd name="connsiteY0" fmla="*/ 528266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28266 h 842030"/>
              <a:gd name="connsiteX0" fmla="*/ 0 w 648072"/>
              <a:gd name="connsiteY0" fmla="*/ 546195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46195 h 842030"/>
              <a:gd name="connsiteX0" fmla="*/ 0 w 800472"/>
              <a:gd name="connsiteY0" fmla="*/ 546195 h 833065"/>
              <a:gd name="connsiteX1" fmla="*/ 0 w 800472"/>
              <a:gd name="connsiteY1" fmla="*/ 0 h 833065"/>
              <a:gd name="connsiteX2" fmla="*/ 800472 w 800472"/>
              <a:gd name="connsiteY2" fmla="*/ 833065 h 833065"/>
              <a:gd name="connsiteX3" fmla="*/ 0 w 800472"/>
              <a:gd name="connsiteY3" fmla="*/ 546195 h 833065"/>
              <a:gd name="connsiteX0" fmla="*/ 0 w 782543"/>
              <a:gd name="connsiteY0" fmla="*/ 546195 h 877888"/>
              <a:gd name="connsiteX1" fmla="*/ 0 w 782543"/>
              <a:gd name="connsiteY1" fmla="*/ 0 h 877888"/>
              <a:gd name="connsiteX2" fmla="*/ 782543 w 782543"/>
              <a:gd name="connsiteY2" fmla="*/ 877888 h 877888"/>
              <a:gd name="connsiteX3" fmla="*/ 0 w 782543"/>
              <a:gd name="connsiteY3" fmla="*/ 546195 h 877888"/>
              <a:gd name="connsiteX0" fmla="*/ 0 w 782543"/>
              <a:gd name="connsiteY0" fmla="*/ 384830 h 716523"/>
              <a:gd name="connsiteX1" fmla="*/ 286871 w 782543"/>
              <a:gd name="connsiteY1" fmla="*/ 0 h 716523"/>
              <a:gd name="connsiteX2" fmla="*/ 782543 w 782543"/>
              <a:gd name="connsiteY2" fmla="*/ 716523 h 716523"/>
              <a:gd name="connsiteX3" fmla="*/ 0 w 782543"/>
              <a:gd name="connsiteY3" fmla="*/ 384830 h 71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543" h="716523">
                <a:moveTo>
                  <a:pt x="0" y="384830"/>
                </a:moveTo>
                <a:lnTo>
                  <a:pt x="286871" y="0"/>
                </a:lnTo>
                <a:lnTo>
                  <a:pt x="782543" y="716523"/>
                </a:lnTo>
                <a:lnTo>
                  <a:pt x="0" y="38483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38100" dist="50800" dir="21300000" sx="88000" sy="88000" algn="ctr" rotWithShape="0">
              <a:srgbClr val="000000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Proceso"/>
          <p:cNvSpPr/>
          <p:nvPr/>
        </p:nvSpPr>
        <p:spPr>
          <a:xfrm>
            <a:off x="2483768" y="426730"/>
            <a:ext cx="6660232" cy="553998"/>
          </a:xfrm>
          <a:prstGeom prst="flowChartProcess">
            <a:avLst/>
          </a:prstGeom>
          <a:ln>
            <a:noFill/>
          </a:ln>
          <a:effectLst>
            <a:outerShdw blurRad="101600" dist="23000" dir="5400000" rotWithShape="0">
              <a:srgbClr val="000000">
                <a:alpha val="11000"/>
              </a:srgbClr>
            </a:outerShdw>
          </a:effectLst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689970" y="1820381"/>
            <a:ext cx="57395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 </a:t>
            </a:r>
            <a:r>
              <a:rPr lang="es-MX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los </a:t>
            </a: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últimos 16 </a:t>
            </a:r>
            <a:r>
              <a:rPr lang="es-MX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años, </a:t>
            </a: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desde 1997 </a:t>
            </a:r>
            <a:r>
              <a:rPr lang="es-MX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hasta el </a:t>
            </a: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2012</a:t>
            </a:r>
            <a:r>
              <a:rPr lang="es-MX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, 243 empleados han tenido préstamo de vivienda con la Universidad. </a:t>
            </a:r>
            <a:endParaRPr lang="es-MX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endParaRPr lang="es-MX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Actualmente 43 empleados tienen préstamos de vivienda activos con la Universidad.</a:t>
            </a:r>
            <a:endParaRPr lang="es-ES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chemeClr val="accent6">
                  <a:lumMod val="75000"/>
                </a:schemeClr>
              </a:buClr>
              <a:buSzPct val="120000"/>
            </a:pPr>
            <a:endParaRPr lang="es-ES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SzPct val="120000"/>
              <a:buFont typeface="Wingdings" pitchFamily="2" charset="2"/>
              <a:buChar char="§"/>
            </a:pPr>
            <a:endParaRPr lang="es-CO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55776" y="404664"/>
            <a:ext cx="43204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000" b="1" spc="-15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Datos de interés</a:t>
            </a:r>
            <a:endParaRPr lang="es-CO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6 Triángulo rectángulo"/>
          <p:cNvSpPr/>
          <p:nvPr/>
        </p:nvSpPr>
        <p:spPr>
          <a:xfrm>
            <a:off x="3527884" y="660103"/>
            <a:ext cx="782543" cy="608657"/>
          </a:xfrm>
          <a:custGeom>
            <a:avLst/>
            <a:gdLst>
              <a:gd name="connsiteX0" fmla="*/ 0 w 648072"/>
              <a:gd name="connsiteY0" fmla="*/ 842030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842030 h 842030"/>
              <a:gd name="connsiteX0" fmla="*/ 0 w 648072"/>
              <a:gd name="connsiteY0" fmla="*/ 528266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28266 h 842030"/>
              <a:gd name="connsiteX0" fmla="*/ 0 w 648072"/>
              <a:gd name="connsiteY0" fmla="*/ 546195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46195 h 842030"/>
              <a:gd name="connsiteX0" fmla="*/ 0 w 800472"/>
              <a:gd name="connsiteY0" fmla="*/ 546195 h 833065"/>
              <a:gd name="connsiteX1" fmla="*/ 0 w 800472"/>
              <a:gd name="connsiteY1" fmla="*/ 0 h 833065"/>
              <a:gd name="connsiteX2" fmla="*/ 800472 w 800472"/>
              <a:gd name="connsiteY2" fmla="*/ 833065 h 833065"/>
              <a:gd name="connsiteX3" fmla="*/ 0 w 800472"/>
              <a:gd name="connsiteY3" fmla="*/ 546195 h 833065"/>
              <a:gd name="connsiteX0" fmla="*/ 0 w 782543"/>
              <a:gd name="connsiteY0" fmla="*/ 546195 h 877888"/>
              <a:gd name="connsiteX1" fmla="*/ 0 w 782543"/>
              <a:gd name="connsiteY1" fmla="*/ 0 h 877888"/>
              <a:gd name="connsiteX2" fmla="*/ 782543 w 782543"/>
              <a:gd name="connsiteY2" fmla="*/ 877888 h 877888"/>
              <a:gd name="connsiteX3" fmla="*/ 0 w 782543"/>
              <a:gd name="connsiteY3" fmla="*/ 546195 h 877888"/>
              <a:gd name="connsiteX0" fmla="*/ 0 w 782543"/>
              <a:gd name="connsiteY0" fmla="*/ 384830 h 716523"/>
              <a:gd name="connsiteX1" fmla="*/ 286871 w 782543"/>
              <a:gd name="connsiteY1" fmla="*/ 0 h 716523"/>
              <a:gd name="connsiteX2" fmla="*/ 782543 w 782543"/>
              <a:gd name="connsiteY2" fmla="*/ 716523 h 716523"/>
              <a:gd name="connsiteX3" fmla="*/ 0 w 782543"/>
              <a:gd name="connsiteY3" fmla="*/ 384830 h 71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543" h="716523">
                <a:moveTo>
                  <a:pt x="0" y="384830"/>
                </a:moveTo>
                <a:lnTo>
                  <a:pt x="286871" y="0"/>
                </a:lnTo>
                <a:lnTo>
                  <a:pt x="782543" y="716523"/>
                </a:lnTo>
                <a:lnTo>
                  <a:pt x="0" y="38483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38100" dist="50800" dir="21300000" sx="88000" sy="88000" algn="ctr" rotWithShape="0">
              <a:srgbClr val="000000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Proceso"/>
          <p:cNvSpPr/>
          <p:nvPr/>
        </p:nvSpPr>
        <p:spPr>
          <a:xfrm>
            <a:off x="3527884" y="426730"/>
            <a:ext cx="5616116" cy="553998"/>
          </a:xfrm>
          <a:prstGeom prst="flowChartProcess">
            <a:avLst/>
          </a:prstGeom>
          <a:ln>
            <a:noFill/>
          </a:ln>
          <a:effectLst>
            <a:outerShdw blurRad="101600" dist="23000" dir="5400000" rotWithShape="0">
              <a:srgbClr val="000000">
                <a:alpha val="11000"/>
              </a:srgbClr>
            </a:outerShdw>
          </a:effectLst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27884" y="426730"/>
            <a:ext cx="2088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0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Objetivo</a:t>
            </a:r>
            <a:endParaRPr lang="es-CO" sz="3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714480" y="1643050"/>
            <a:ext cx="64294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6">
                  <a:lumMod val="75000"/>
                </a:schemeClr>
              </a:buClr>
              <a:buSzPct val="120000"/>
            </a:pPr>
            <a:r>
              <a:rPr lang="es-MX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Contribuir a la solución de vivienda de acuerdo con las siguientes modalidades</a:t>
            </a: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es-MX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SzPct val="120000"/>
            </a:pPr>
            <a:endParaRPr lang="es-CO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705454" y="2636912"/>
            <a:ext cx="572406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MX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Compra de vivienda nueva o </a:t>
            </a: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usada.</a:t>
            </a:r>
            <a:endParaRPr lang="es-ES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MX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Construcción de </a:t>
            </a: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vivienda.</a:t>
            </a:r>
            <a:endParaRPr lang="es-ES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MX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Reforma de la vivienda de propiedad del </a:t>
            </a: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empleado.</a:t>
            </a:r>
            <a:endParaRPr lang="es-ES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MX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Pago </a:t>
            </a: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 deuda </a:t>
            </a:r>
            <a:r>
              <a:rPr lang="es-MX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hipotecaria de la vivienda de propiedad del </a:t>
            </a: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empleado.</a:t>
            </a:r>
            <a:endParaRPr lang="es-ES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MX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Cambio de </a:t>
            </a:r>
            <a:r>
              <a:rPr lang="es-MX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vivienda.</a:t>
            </a:r>
            <a:endParaRPr lang="es-ES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chemeClr val="accent6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endParaRPr lang="es-CO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 Triángulo rectángulo"/>
          <p:cNvSpPr/>
          <p:nvPr/>
        </p:nvSpPr>
        <p:spPr>
          <a:xfrm>
            <a:off x="2339752" y="1036439"/>
            <a:ext cx="782543" cy="608657"/>
          </a:xfrm>
          <a:custGeom>
            <a:avLst/>
            <a:gdLst>
              <a:gd name="connsiteX0" fmla="*/ 0 w 648072"/>
              <a:gd name="connsiteY0" fmla="*/ 842030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842030 h 842030"/>
              <a:gd name="connsiteX0" fmla="*/ 0 w 648072"/>
              <a:gd name="connsiteY0" fmla="*/ 528266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28266 h 842030"/>
              <a:gd name="connsiteX0" fmla="*/ 0 w 648072"/>
              <a:gd name="connsiteY0" fmla="*/ 546195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46195 h 842030"/>
              <a:gd name="connsiteX0" fmla="*/ 0 w 800472"/>
              <a:gd name="connsiteY0" fmla="*/ 546195 h 833065"/>
              <a:gd name="connsiteX1" fmla="*/ 0 w 800472"/>
              <a:gd name="connsiteY1" fmla="*/ 0 h 833065"/>
              <a:gd name="connsiteX2" fmla="*/ 800472 w 800472"/>
              <a:gd name="connsiteY2" fmla="*/ 833065 h 833065"/>
              <a:gd name="connsiteX3" fmla="*/ 0 w 800472"/>
              <a:gd name="connsiteY3" fmla="*/ 546195 h 833065"/>
              <a:gd name="connsiteX0" fmla="*/ 0 w 782543"/>
              <a:gd name="connsiteY0" fmla="*/ 546195 h 877888"/>
              <a:gd name="connsiteX1" fmla="*/ 0 w 782543"/>
              <a:gd name="connsiteY1" fmla="*/ 0 h 877888"/>
              <a:gd name="connsiteX2" fmla="*/ 782543 w 782543"/>
              <a:gd name="connsiteY2" fmla="*/ 877888 h 877888"/>
              <a:gd name="connsiteX3" fmla="*/ 0 w 782543"/>
              <a:gd name="connsiteY3" fmla="*/ 546195 h 877888"/>
              <a:gd name="connsiteX0" fmla="*/ 0 w 782543"/>
              <a:gd name="connsiteY0" fmla="*/ 384830 h 716523"/>
              <a:gd name="connsiteX1" fmla="*/ 286871 w 782543"/>
              <a:gd name="connsiteY1" fmla="*/ 0 h 716523"/>
              <a:gd name="connsiteX2" fmla="*/ 782543 w 782543"/>
              <a:gd name="connsiteY2" fmla="*/ 716523 h 716523"/>
              <a:gd name="connsiteX3" fmla="*/ 0 w 782543"/>
              <a:gd name="connsiteY3" fmla="*/ 384830 h 71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543" h="716523">
                <a:moveTo>
                  <a:pt x="0" y="384830"/>
                </a:moveTo>
                <a:lnTo>
                  <a:pt x="286871" y="0"/>
                </a:lnTo>
                <a:lnTo>
                  <a:pt x="782543" y="716523"/>
                </a:lnTo>
                <a:lnTo>
                  <a:pt x="0" y="38483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38100" dist="50800" dir="21300000" sx="88000" sy="88000" algn="ctr" rotWithShape="0">
              <a:srgbClr val="000000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Proceso"/>
          <p:cNvSpPr/>
          <p:nvPr/>
        </p:nvSpPr>
        <p:spPr>
          <a:xfrm>
            <a:off x="2339752" y="426729"/>
            <a:ext cx="6804248" cy="914039"/>
          </a:xfrm>
          <a:prstGeom prst="flowChartProcess">
            <a:avLst/>
          </a:prstGeom>
          <a:ln>
            <a:noFill/>
          </a:ln>
          <a:effectLst>
            <a:outerShdw blurRad="101600" dist="23000" dir="5400000" rotWithShape="0">
              <a:srgbClr val="000000">
                <a:alpha val="11000"/>
              </a:srgbClr>
            </a:outerShdw>
          </a:effectLst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83768" y="530290"/>
            <a:ext cx="4896544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s-ES" sz="30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Factores para el análisis </a:t>
            </a:r>
            <a:endParaRPr lang="es-ES" sz="3000" b="1" dirty="0" smtClean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ts val="2800"/>
              </a:lnSpc>
            </a:pPr>
            <a:r>
              <a:rPr lang="es-ES" sz="300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 </a:t>
            </a:r>
            <a:r>
              <a:rPr lang="es-ES" sz="30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 solicitud de crédito</a:t>
            </a:r>
            <a:endParaRPr lang="es-CO" sz="3000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259632" y="1772816"/>
            <a:ext cx="69847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chemeClr val="accent6">
                  <a:lumMod val="75000"/>
                </a:schemeClr>
              </a:buClr>
              <a:buSzPct val="120000"/>
            </a:pP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Para el </a:t>
            </a: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análisis </a:t>
            </a: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la solicitud </a:t>
            </a: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 crédito para vivienda </a:t>
            </a:r>
            <a:endParaRPr lang="es-ES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chemeClr val="accent6">
                  <a:lumMod val="75000"/>
                </a:schemeClr>
              </a:buClr>
              <a:buSzPct val="120000"/>
            </a:pP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su otorgamiento, el Comité de </a:t>
            </a: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Vivienda tendrá </a:t>
            </a: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 cuenta los siguientes factores</a:t>
            </a: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es-CO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714480" y="3086040"/>
            <a:ext cx="5688632" cy="233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ts val="2500"/>
              </a:lnSpc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 empleado solicitante deberá tener un </a:t>
            </a:r>
            <a:r>
              <a:rPr lang="es-E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tiempo de vinculación a la Universidad no inferior a 3 años continuos, </a:t>
            </a: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 al momento de la solicitud deberá estar </a:t>
            </a:r>
            <a:r>
              <a:rPr lang="es-E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vinculado con contrato de trabajo </a:t>
            </a:r>
            <a:r>
              <a:rPr lang="es-E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s-ES" sz="2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término  indefinido. </a:t>
            </a:r>
            <a:endParaRPr lang="es-CO" sz="2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 Triángulo rectángulo"/>
          <p:cNvSpPr/>
          <p:nvPr/>
        </p:nvSpPr>
        <p:spPr>
          <a:xfrm>
            <a:off x="2339752" y="1036439"/>
            <a:ext cx="782543" cy="608657"/>
          </a:xfrm>
          <a:custGeom>
            <a:avLst/>
            <a:gdLst>
              <a:gd name="connsiteX0" fmla="*/ 0 w 648072"/>
              <a:gd name="connsiteY0" fmla="*/ 842030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842030 h 842030"/>
              <a:gd name="connsiteX0" fmla="*/ 0 w 648072"/>
              <a:gd name="connsiteY0" fmla="*/ 528266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28266 h 842030"/>
              <a:gd name="connsiteX0" fmla="*/ 0 w 648072"/>
              <a:gd name="connsiteY0" fmla="*/ 546195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46195 h 842030"/>
              <a:gd name="connsiteX0" fmla="*/ 0 w 800472"/>
              <a:gd name="connsiteY0" fmla="*/ 546195 h 833065"/>
              <a:gd name="connsiteX1" fmla="*/ 0 w 800472"/>
              <a:gd name="connsiteY1" fmla="*/ 0 h 833065"/>
              <a:gd name="connsiteX2" fmla="*/ 800472 w 800472"/>
              <a:gd name="connsiteY2" fmla="*/ 833065 h 833065"/>
              <a:gd name="connsiteX3" fmla="*/ 0 w 800472"/>
              <a:gd name="connsiteY3" fmla="*/ 546195 h 833065"/>
              <a:gd name="connsiteX0" fmla="*/ 0 w 782543"/>
              <a:gd name="connsiteY0" fmla="*/ 546195 h 877888"/>
              <a:gd name="connsiteX1" fmla="*/ 0 w 782543"/>
              <a:gd name="connsiteY1" fmla="*/ 0 h 877888"/>
              <a:gd name="connsiteX2" fmla="*/ 782543 w 782543"/>
              <a:gd name="connsiteY2" fmla="*/ 877888 h 877888"/>
              <a:gd name="connsiteX3" fmla="*/ 0 w 782543"/>
              <a:gd name="connsiteY3" fmla="*/ 546195 h 877888"/>
              <a:gd name="connsiteX0" fmla="*/ 0 w 782543"/>
              <a:gd name="connsiteY0" fmla="*/ 384830 h 716523"/>
              <a:gd name="connsiteX1" fmla="*/ 286871 w 782543"/>
              <a:gd name="connsiteY1" fmla="*/ 0 h 716523"/>
              <a:gd name="connsiteX2" fmla="*/ 782543 w 782543"/>
              <a:gd name="connsiteY2" fmla="*/ 716523 h 716523"/>
              <a:gd name="connsiteX3" fmla="*/ 0 w 782543"/>
              <a:gd name="connsiteY3" fmla="*/ 384830 h 71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543" h="716523">
                <a:moveTo>
                  <a:pt x="0" y="384830"/>
                </a:moveTo>
                <a:lnTo>
                  <a:pt x="286871" y="0"/>
                </a:lnTo>
                <a:lnTo>
                  <a:pt x="782543" y="716523"/>
                </a:lnTo>
                <a:lnTo>
                  <a:pt x="0" y="38483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38100" dist="50800" dir="21300000" sx="88000" sy="88000" algn="ctr" rotWithShape="0">
              <a:srgbClr val="000000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Proceso"/>
          <p:cNvSpPr/>
          <p:nvPr/>
        </p:nvSpPr>
        <p:spPr>
          <a:xfrm>
            <a:off x="2339752" y="426729"/>
            <a:ext cx="6804248" cy="914039"/>
          </a:xfrm>
          <a:prstGeom prst="flowChartProcess">
            <a:avLst/>
          </a:prstGeom>
          <a:ln>
            <a:noFill/>
          </a:ln>
          <a:effectLst>
            <a:outerShdw blurRad="101600" dist="23000" dir="5400000" rotWithShape="0">
              <a:srgbClr val="000000">
                <a:alpha val="11000"/>
              </a:srgbClr>
            </a:outerShdw>
          </a:effectLst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83768" y="530290"/>
            <a:ext cx="4896544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s-ES" sz="30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Factores para el análisis </a:t>
            </a:r>
            <a:endParaRPr lang="es-ES" sz="3000" b="1" dirty="0" smtClean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ts val="2800"/>
              </a:lnSpc>
            </a:pPr>
            <a:r>
              <a:rPr lang="es-ES" sz="300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 </a:t>
            </a:r>
            <a:r>
              <a:rPr lang="es-ES" sz="30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 solicitud de crédito</a:t>
            </a:r>
            <a:endParaRPr lang="es-CO" sz="3000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714480" y="2000240"/>
            <a:ext cx="573784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 bien inmueble para el cual solicita el préstamo el empleado deberá ser de su propiedad, total o parcial (mínimo el 50%), y destinado a su habitación. En el evento en que el préstamo sea solicitado para cambio de vivienda, el empleado deberá tener el derecho de dominio sobre ésta, parcial (mínimo el 50%) o total, y destinarla para su habitación</a:t>
            </a: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es-CO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buClr>
                <a:schemeClr val="accent6">
                  <a:lumMod val="75000"/>
                </a:schemeClr>
              </a:buClr>
              <a:buSzPct val="120000"/>
            </a:pPr>
            <a:endParaRPr lang="es-ES" sz="22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095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 Triángulo rectángulo"/>
          <p:cNvSpPr/>
          <p:nvPr/>
        </p:nvSpPr>
        <p:spPr>
          <a:xfrm>
            <a:off x="2339752" y="1036439"/>
            <a:ext cx="782543" cy="608657"/>
          </a:xfrm>
          <a:custGeom>
            <a:avLst/>
            <a:gdLst>
              <a:gd name="connsiteX0" fmla="*/ 0 w 648072"/>
              <a:gd name="connsiteY0" fmla="*/ 842030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842030 h 842030"/>
              <a:gd name="connsiteX0" fmla="*/ 0 w 648072"/>
              <a:gd name="connsiteY0" fmla="*/ 528266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28266 h 842030"/>
              <a:gd name="connsiteX0" fmla="*/ 0 w 648072"/>
              <a:gd name="connsiteY0" fmla="*/ 546195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46195 h 842030"/>
              <a:gd name="connsiteX0" fmla="*/ 0 w 800472"/>
              <a:gd name="connsiteY0" fmla="*/ 546195 h 833065"/>
              <a:gd name="connsiteX1" fmla="*/ 0 w 800472"/>
              <a:gd name="connsiteY1" fmla="*/ 0 h 833065"/>
              <a:gd name="connsiteX2" fmla="*/ 800472 w 800472"/>
              <a:gd name="connsiteY2" fmla="*/ 833065 h 833065"/>
              <a:gd name="connsiteX3" fmla="*/ 0 w 800472"/>
              <a:gd name="connsiteY3" fmla="*/ 546195 h 833065"/>
              <a:gd name="connsiteX0" fmla="*/ 0 w 782543"/>
              <a:gd name="connsiteY0" fmla="*/ 546195 h 877888"/>
              <a:gd name="connsiteX1" fmla="*/ 0 w 782543"/>
              <a:gd name="connsiteY1" fmla="*/ 0 h 877888"/>
              <a:gd name="connsiteX2" fmla="*/ 782543 w 782543"/>
              <a:gd name="connsiteY2" fmla="*/ 877888 h 877888"/>
              <a:gd name="connsiteX3" fmla="*/ 0 w 782543"/>
              <a:gd name="connsiteY3" fmla="*/ 546195 h 877888"/>
              <a:gd name="connsiteX0" fmla="*/ 0 w 782543"/>
              <a:gd name="connsiteY0" fmla="*/ 384830 h 716523"/>
              <a:gd name="connsiteX1" fmla="*/ 286871 w 782543"/>
              <a:gd name="connsiteY1" fmla="*/ 0 h 716523"/>
              <a:gd name="connsiteX2" fmla="*/ 782543 w 782543"/>
              <a:gd name="connsiteY2" fmla="*/ 716523 h 716523"/>
              <a:gd name="connsiteX3" fmla="*/ 0 w 782543"/>
              <a:gd name="connsiteY3" fmla="*/ 384830 h 71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543" h="716523">
                <a:moveTo>
                  <a:pt x="0" y="384830"/>
                </a:moveTo>
                <a:lnTo>
                  <a:pt x="286871" y="0"/>
                </a:lnTo>
                <a:lnTo>
                  <a:pt x="782543" y="716523"/>
                </a:lnTo>
                <a:lnTo>
                  <a:pt x="0" y="38483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38100" dist="50800" dir="21300000" sx="88000" sy="88000" algn="ctr" rotWithShape="0">
              <a:srgbClr val="000000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Proceso"/>
          <p:cNvSpPr/>
          <p:nvPr/>
        </p:nvSpPr>
        <p:spPr>
          <a:xfrm>
            <a:off x="2339752" y="426729"/>
            <a:ext cx="6804248" cy="914039"/>
          </a:xfrm>
          <a:prstGeom prst="flowChartProcess">
            <a:avLst/>
          </a:prstGeom>
          <a:ln>
            <a:noFill/>
          </a:ln>
          <a:effectLst>
            <a:outerShdw blurRad="101600" dist="23000" dir="5400000" rotWithShape="0">
              <a:srgbClr val="000000">
                <a:alpha val="11000"/>
              </a:srgbClr>
            </a:outerShdw>
          </a:effectLst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83768" y="530290"/>
            <a:ext cx="4896544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s-ES" sz="30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Factores para el análisis </a:t>
            </a:r>
            <a:endParaRPr lang="es-ES" sz="3000" b="1" dirty="0" smtClean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ts val="2800"/>
              </a:lnSpc>
            </a:pPr>
            <a:r>
              <a:rPr lang="es-ES" sz="300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 </a:t>
            </a:r>
            <a:r>
              <a:rPr lang="es-ES" sz="30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 solicitud de crédito</a:t>
            </a:r>
            <a:endParaRPr lang="es-CO" sz="3000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357290" y="1850866"/>
            <a:ext cx="650085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Nivel </a:t>
            </a: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 endeudamiento individual del </a:t>
            </a: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empleado.</a:t>
            </a:r>
          </a:p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endParaRPr lang="es-ES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 resultado de la evaluación de desempeño del empleado de los últimos </a:t>
            </a: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años</a:t>
            </a: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endParaRPr lang="es-ES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Que el empleado y/o su cónyuge o su compañero permanente, no posean vivienda propia, salvo en el caso en que la solicitud sea para realizar un cambio </a:t>
            </a: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 vivienda.</a:t>
            </a:r>
            <a:endParaRPr lang="es-ES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252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 Triángulo rectángulo"/>
          <p:cNvSpPr/>
          <p:nvPr/>
        </p:nvSpPr>
        <p:spPr>
          <a:xfrm>
            <a:off x="2339752" y="1036439"/>
            <a:ext cx="782543" cy="608657"/>
          </a:xfrm>
          <a:custGeom>
            <a:avLst/>
            <a:gdLst>
              <a:gd name="connsiteX0" fmla="*/ 0 w 648072"/>
              <a:gd name="connsiteY0" fmla="*/ 842030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842030 h 842030"/>
              <a:gd name="connsiteX0" fmla="*/ 0 w 648072"/>
              <a:gd name="connsiteY0" fmla="*/ 528266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28266 h 842030"/>
              <a:gd name="connsiteX0" fmla="*/ 0 w 648072"/>
              <a:gd name="connsiteY0" fmla="*/ 546195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46195 h 842030"/>
              <a:gd name="connsiteX0" fmla="*/ 0 w 800472"/>
              <a:gd name="connsiteY0" fmla="*/ 546195 h 833065"/>
              <a:gd name="connsiteX1" fmla="*/ 0 w 800472"/>
              <a:gd name="connsiteY1" fmla="*/ 0 h 833065"/>
              <a:gd name="connsiteX2" fmla="*/ 800472 w 800472"/>
              <a:gd name="connsiteY2" fmla="*/ 833065 h 833065"/>
              <a:gd name="connsiteX3" fmla="*/ 0 w 800472"/>
              <a:gd name="connsiteY3" fmla="*/ 546195 h 833065"/>
              <a:gd name="connsiteX0" fmla="*/ 0 w 782543"/>
              <a:gd name="connsiteY0" fmla="*/ 546195 h 877888"/>
              <a:gd name="connsiteX1" fmla="*/ 0 w 782543"/>
              <a:gd name="connsiteY1" fmla="*/ 0 h 877888"/>
              <a:gd name="connsiteX2" fmla="*/ 782543 w 782543"/>
              <a:gd name="connsiteY2" fmla="*/ 877888 h 877888"/>
              <a:gd name="connsiteX3" fmla="*/ 0 w 782543"/>
              <a:gd name="connsiteY3" fmla="*/ 546195 h 877888"/>
              <a:gd name="connsiteX0" fmla="*/ 0 w 782543"/>
              <a:gd name="connsiteY0" fmla="*/ 384830 h 716523"/>
              <a:gd name="connsiteX1" fmla="*/ 286871 w 782543"/>
              <a:gd name="connsiteY1" fmla="*/ 0 h 716523"/>
              <a:gd name="connsiteX2" fmla="*/ 782543 w 782543"/>
              <a:gd name="connsiteY2" fmla="*/ 716523 h 716523"/>
              <a:gd name="connsiteX3" fmla="*/ 0 w 782543"/>
              <a:gd name="connsiteY3" fmla="*/ 384830 h 71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543" h="716523">
                <a:moveTo>
                  <a:pt x="0" y="384830"/>
                </a:moveTo>
                <a:lnTo>
                  <a:pt x="286871" y="0"/>
                </a:lnTo>
                <a:lnTo>
                  <a:pt x="782543" y="716523"/>
                </a:lnTo>
                <a:lnTo>
                  <a:pt x="0" y="38483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38100" dist="50800" dir="21300000" sx="88000" sy="88000" algn="ctr" rotWithShape="0">
              <a:srgbClr val="000000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Proceso"/>
          <p:cNvSpPr/>
          <p:nvPr/>
        </p:nvSpPr>
        <p:spPr>
          <a:xfrm>
            <a:off x="2339752" y="426729"/>
            <a:ext cx="6804248" cy="914039"/>
          </a:xfrm>
          <a:prstGeom prst="flowChartProcess">
            <a:avLst/>
          </a:prstGeom>
          <a:ln>
            <a:noFill/>
          </a:ln>
          <a:effectLst>
            <a:outerShdw blurRad="101600" dist="23000" dir="5400000" rotWithShape="0">
              <a:srgbClr val="000000">
                <a:alpha val="11000"/>
              </a:srgbClr>
            </a:outerShdw>
          </a:effectLst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483768" y="530290"/>
            <a:ext cx="4896544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s-ES" sz="30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Factores para el análisis </a:t>
            </a:r>
            <a:endParaRPr lang="es-ES" sz="3000" b="1" dirty="0" smtClean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ts val="2800"/>
              </a:lnSpc>
            </a:pPr>
            <a:r>
              <a:rPr lang="es-ES" sz="3000" b="1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 </a:t>
            </a:r>
            <a:r>
              <a:rPr lang="es-ES" sz="3000" b="1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 solicitud de crédito</a:t>
            </a:r>
            <a:endParaRPr lang="es-CO" sz="3000" dirty="0">
              <a:solidFill>
                <a:schemeClr val="bg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643042" y="1885469"/>
            <a:ext cx="580927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Las garantías adecuadas para respaldar su crédito</a:t>
            </a: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endParaRPr lang="es-ES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La vivienda a adquirir deberá cumplir con todas las normas técnicas y legales, para ello se podrá contar con la visita y el concepto del Jefe de Servicios Generales o su delegado, en caso de ser requerido por la Universidad</a:t>
            </a: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endParaRPr lang="es-ES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013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6 Triángulo rectángulo"/>
          <p:cNvSpPr/>
          <p:nvPr/>
        </p:nvSpPr>
        <p:spPr>
          <a:xfrm>
            <a:off x="1331640" y="660103"/>
            <a:ext cx="782543" cy="608657"/>
          </a:xfrm>
          <a:custGeom>
            <a:avLst/>
            <a:gdLst>
              <a:gd name="connsiteX0" fmla="*/ 0 w 648072"/>
              <a:gd name="connsiteY0" fmla="*/ 842030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842030 h 842030"/>
              <a:gd name="connsiteX0" fmla="*/ 0 w 648072"/>
              <a:gd name="connsiteY0" fmla="*/ 528266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28266 h 842030"/>
              <a:gd name="connsiteX0" fmla="*/ 0 w 648072"/>
              <a:gd name="connsiteY0" fmla="*/ 546195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46195 h 842030"/>
              <a:gd name="connsiteX0" fmla="*/ 0 w 800472"/>
              <a:gd name="connsiteY0" fmla="*/ 546195 h 833065"/>
              <a:gd name="connsiteX1" fmla="*/ 0 w 800472"/>
              <a:gd name="connsiteY1" fmla="*/ 0 h 833065"/>
              <a:gd name="connsiteX2" fmla="*/ 800472 w 800472"/>
              <a:gd name="connsiteY2" fmla="*/ 833065 h 833065"/>
              <a:gd name="connsiteX3" fmla="*/ 0 w 800472"/>
              <a:gd name="connsiteY3" fmla="*/ 546195 h 833065"/>
              <a:gd name="connsiteX0" fmla="*/ 0 w 782543"/>
              <a:gd name="connsiteY0" fmla="*/ 546195 h 877888"/>
              <a:gd name="connsiteX1" fmla="*/ 0 w 782543"/>
              <a:gd name="connsiteY1" fmla="*/ 0 h 877888"/>
              <a:gd name="connsiteX2" fmla="*/ 782543 w 782543"/>
              <a:gd name="connsiteY2" fmla="*/ 877888 h 877888"/>
              <a:gd name="connsiteX3" fmla="*/ 0 w 782543"/>
              <a:gd name="connsiteY3" fmla="*/ 546195 h 877888"/>
              <a:gd name="connsiteX0" fmla="*/ 0 w 782543"/>
              <a:gd name="connsiteY0" fmla="*/ 384830 h 716523"/>
              <a:gd name="connsiteX1" fmla="*/ 286871 w 782543"/>
              <a:gd name="connsiteY1" fmla="*/ 0 h 716523"/>
              <a:gd name="connsiteX2" fmla="*/ 782543 w 782543"/>
              <a:gd name="connsiteY2" fmla="*/ 716523 h 716523"/>
              <a:gd name="connsiteX3" fmla="*/ 0 w 782543"/>
              <a:gd name="connsiteY3" fmla="*/ 384830 h 71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543" h="716523">
                <a:moveTo>
                  <a:pt x="0" y="384830"/>
                </a:moveTo>
                <a:lnTo>
                  <a:pt x="286871" y="0"/>
                </a:lnTo>
                <a:lnTo>
                  <a:pt x="782543" y="716523"/>
                </a:lnTo>
                <a:lnTo>
                  <a:pt x="0" y="38483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38100" dist="50800" dir="21300000" sx="88000" sy="88000" algn="ctr" rotWithShape="0">
              <a:srgbClr val="000000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Proceso"/>
          <p:cNvSpPr/>
          <p:nvPr/>
        </p:nvSpPr>
        <p:spPr>
          <a:xfrm>
            <a:off x="1331640" y="426730"/>
            <a:ext cx="7812360" cy="553998"/>
          </a:xfrm>
          <a:prstGeom prst="flowChartProcess">
            <a:avLst/>
          </a:prstGeom>
          <a:ln>
            <a:noFill/>
          </a:ln>
          <a:effectLst>
            <a:outerShdw blurRad="101600" dist="23000" dir="5400000" rotWithShape="0">
              <a:srgbClr val="000000">
                <a:alpha val="11000"/>
              </a:srgbClr>
            </a:outerShdw>
          </a:effectLst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331640" y="404664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spc="-15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 solicitud del </a:t>
            </a:r>
            <a:r>
              <a:rPr lang="es-ES" sz="3000" b="1" spc="-15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préstamo </a:t>
            </a:r>
            <a:r>
              <a:rPr lang="es-ES" sz="3000" b="1" spc="-15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 </a:t>
            </a:r>
            <a:r>
              <a:rPr lang="es-ES" sz="3000" b="1" spc="-15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vivienda</a:t>
            </a:r>
            <a:endParaRPr lang="es-CO" sz="3000" dirty="0"/>
          </a:p>
        </p:txBody>
      </p:sp>
      <p:sp>
        <p:nvSpPr>
          <p:cNvPr id="8" name="7 CuadroTexto"/>
          <p:cNvSpPr txBox="1"/>
          <p:nvPr/>
        </p:nvSpPr>
        <p:spPr>
          <a:xfrm>
            <a:off x="4427983" y="1824431"/>
            <a:ext cx="43924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6">
                  <a:lumMod val="75000"/>
                </a:schemeClr>
              </a:buClr>
              <a:buSzPct val="120000"/>
            </a:pP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Para solicitar el crédito para vivienda el empleado deberá</a:t>
            </a: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es-ES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23928" y="2715466"/>
            <a:ext cx="446449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Diligenciar la solicitud de préstamo de vivienda en el formato que para tal efecto tenga establecido la </a:t>
            </a: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Universidad.</a:t>
            </a:r>
            <a:endParaRPr lang="es-MX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1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24744"/>
            <a:ext cx="3396040" cy="468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6 Triángulo rectángulo"/>
          <p:cNvSpPr/>
          <p:nvPr/>
        </p:nvSpPr>
        <p:spPr>
          <a:xfrm>
            <a:off x="1331640" y="660103"/>
            <a:ext cx="782543" cy="608657"/>
          </a:xfrm>
          <a:custGeom>
            <a:avLst/>
            <a:gdLst>
              <a:gd name="connsiteX0" fmla="*/ 0 w 648072"/>
              <a:gd name="connsiteY0" fmla="*/ 842030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842030 h 842030"/>
              <a:gd name="connsiteX0" fmla="*/ 0 w 648072"/>
              <a:gd name="connsiteY0" fmla="*/ 528266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28266 h 842030"/>
              <a:gd name="connsiteX0" fmla="*/ 0 w 648072"/>
              <a:gd name="connsiteY0" fmla="*/ 546195 h 842030"/>
              <a:gd name="connsiteX1" fmla="*/ 0 w 648072"/>
              <a:gd name="connsiteY1" fmla="*/ 0 h 842030"/>
              <a:gd name="connsiteX2" fmla="*/ 648072 w 648072"/>
              <a:gd name="connsiteY2" fmla="*/ 842030 h 842030"/>
              <a:gd name="connsiteX3" fmla="*/ 0 w 648072"/>
              <a:gd name="connsiteY3" fmla="*/ 546195 h 842030"/>
              <a:gd name="connsiteX0" fmla="*/ 0 w 800472"/>
              <a:gd name="connsiteY0" fmla="*/ 546195 h 833065"/>
              <a:gd name="connsiteX1" fmla="*/ 0 w 800472"/>
              <a:gd name="connsiteY1" fmla="*/ 0 h 833065"/>
              <a:gd name="connsiteX2" fmla="*/ 800472 w 800472"/>
              <a:gd name="connsiteY2" fmla="*/ 833065 h 833065"/>
              <a:gd name="connsiteX3" fmla="*/ 0 w 800472"/>
              <a:gd name="connsiteY3" fmla="*/ 546195 h 833065"/>
              <a:gd name="connsiteX0" fmla="*/ 0 w 782543"/>
              <a:gd name="connsiteY0" fmla="*/ 546195 h 877888"/>
              <a:gd name="connsiteX1" fmla="*/ 0 w 782543"/>
              <a:gd name="connsiteY1" fmla="*/ 0 h 877888"/>
              <a:gd name="connsiteX2" fmla="*/ 782543 w 782543"/>
              <a:gd name="connsiteY2" fmla="*/ 877888 h 877888"/>
              <a:gd name="connsiteX3" fmla="*/ 0 w 782543"/>
              <a:gd name="connsiteY3" fmla="*/ 546195 h 877888"/>
              <a:gd name="connsiteX0" fmla="*/ 0 w 782543"/>
              <a:gd name="connsiteY0" fmla="*/ 384830 h 716523"/>
              <a:gd name="connsiteX1" fmla="*/ 286871 w 782543"/>
              <a:gd name="connsiteY1" fmla="*/ 0 h 716523"/>
              <a:gd name="connsiteX2" fmla="*/ 782543 w 782543"/>
              <a:gd name="connsiteY2" fmla="*/ 716523 h 716523"/>
              <a:gd name="connsiteX3" fmla="*/ 0 w 782543"/>
              <a:gd name="connsiteY3" fmla="*/ 384830 h 716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2543" h="716523">
                <a:moveTo>
                  <a:pt x="0" y="384830"/>
                </a:moveTo>
                <a:lnTo>
                  <a:pt x="286871" y="0"/>
                </a:lnTo>
                <a:lnTo>
                  <a:pt x="782543" y="716523"/>
                </a:lnTo>
                <a:lnTo>
                  <a:pt x="0" y="38483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38100" dist="50800" dir="21300000" sx="88000" sy="88000" algn="ctr" rotWithShape="0">
              <a:srgbClr val="000000">
                <a:alpha val="9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Proceso"/>
          <p:cNvSpPr/>
          <p:nvPr/>
        </p:nvSpPr>
        <p:spPr>
          <a:xfrm>
            <a:off x="1331640" y="426730"/>
            <a:ext cx="7812360" cy="553998"/>
          </a:xfrm>
          <a:prstGeom prst="flowChartProcess">
            <a:avLst/>
          </a:prstGeom>
          <a:ln>
            <a:noFill/>
          </a:ln>
          <a:effectLst>
            <a:outerShdw blurRad="101600" dist="23000" dir="5400000" rotWithShape="0">
              <a:srgbClr val="000000">
                <a:alpha val="11000"/>
              </a:srgbClr>
            </a:outerShdw>
          </a:effectLst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331640" y="404664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spc="-15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 solicitud del </a:t>
            </a:r>
            <a:r>
              <a:rPr lang="es-ES" sz="3000" b="1" spc="-15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préstamo </a:t>
            </a:r>
            <a:r>
              <a:rPr lang="es-ES" sz="3000" b="1" spc="-150" dirty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 </a:t>
            </a:r>
            <a:r>
              <a:rPr lang="es-ES" sz="3000" b="1" spc="-150" dirty="0" smtClean="0">
                <a:solidFill>
                  <a:schemeClr val="bg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vivienda</a:t>
            </a:r>
            <a:endParaRPr lang="es-CO" sz="3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3923928" y="1772816"/>
            <a:ext cx="48245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Anexar los documentos requeridos para formalizar la solicitud de préstamo de vivienda</a:t>
            </a: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endParaRPr lang="es-ES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s-E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Entregar la solicitud con los documentos que la soportan en el Departamento de Beneficios y Compensación o quien hiciere sus veces</a:t>
            </a:r>
            <a:r>
              <a:rPr lang="es-E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CO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>
              <a:buClr>
                <a:schemeClr val="accent6">
                  <a:lumMod val="75000"/>
                </a:schemeClr>
              </a:buClr>
              <a:buSzPct val="120000"/>
              <a:buFont typeface="Wingdings" pitchFamily="2" charset="2"/>
              <a:buChar char="§"/>
            </a:pPr>
            <a:endParaRPr lang="es-CO" sz="2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24744"/>
            <a:ext cx="3396040" cy="468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E847466C925E448B439309E16E3AB45" ma:contentTypeVersion="1" ma:contentTypeDescription="Crear nuevo documento." ma:contentTypeScope="" ma:versionID="9abfac26ae479716c8dac942cded4ad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e802e10b1a5f1b8ba27729af0405d0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D7C86B-7E59-4D39-AB09-420BE6E54515}"/>
</file>

<file path=customXml/itemProps2.xml><?xml version="1.0" encoding="utf-8"?>
<ds:datastoreItem xmlns:ds="http://schemas.openxmlformats.org/officeDocument/2006/customXml" ds:itemID="{365189D4-C13E-4767-A810-3CA9682B3FB3}"/>
</file>

<file path=customXml/itemProps3.xml><?xml version="1.0" encoding="utf-8"?>
<ds:datastoreItem xmlns:ds="http://schemas.openxmlformats.org/officeDocument/2006/customXml" ds:itemID="{0B2B5B52-7B52-48C0-83FF-84565953BBAD}"/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700</Words>
  <Application>Microsoft Office PowerPoint</Application>
  <PresentationFormat>Presentación en pantalla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Préstamo de Vivienda con la Universidad</dc:title>
  <dc:creator>USER</dc:creator>
  <cp:lastModifiedBy>cmejia1</cp:lastModifiedBy>
  <cp:revision>34</cp:revision>
  <dcterms:created xsi:type="dcterms:W3CDTF">2013-04-29T23:40:11Z</dcterms:created>
  <dcterms:modified xsi:type="dcterms:W3CDTF">2013-05-14T23:15:06Z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0x0101008E847466C925E448B439309E16E3AB45</vt:lpwstr>
  </property>
</Properties>
</file>